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22"/>
  </p:handoutMasterIdLst>
  <p:sldIdLst>
    <p:sldId id="256" r:id="rId2"/>
    <p:sldId id="275" r:id="rId3"/>
    <p:sldId id="257" r:id="rId4"/>
    <p:sldId id="284" r:id="rId5"/>
    <p:sldId id="282" r:id="rId6"/>
    <p:sldId id="278" r:id="rId7"/>
    <p:sldId id="279" r:id="rId8"/>
    <p:sldId id="280" r:id="rId9"/>
    <p:sldId id="281" r:id="rId10"/>
    <p:sldId id="276" r:id="rId11"/>
    <p:sldId id="283" r:id="rId12"/>
    <p:sldId id="258" r:id="rId13"/>
    <p:sldId id="259" r:id="rId14"/>
    <p:sldId id="285" r:id="rId15"/>
    <p:sldId id="267" r:id="rId16"/>
    <p:sldId id="268" r:id="rId17"/>
    <p:sldId id="269" r:id="rId18"/>
    <p:sldId id="270" r:id="rId19"/>
    <p:sldId id="271" r:id="rId20"/>
    <p:sldId id="27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52FF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5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B9E667-EEBC-B148-9F32-F0C042CBD97F}" type="datetimeFigureOut">
              <a:rPr lang="en-US" smtClean="0"/>
              <a:t>10/18/12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C5BFC3-3DA5-A54E-96BD-A24828050B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407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5ECD5-515E-4817-8A06-1D2ED2C83850}" type="datetime4">
              <a:rPr lang="en-US" smtClean="0"/>
              <a:pPr/>
              <a:t>October 18,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298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B59F4-DDCB-41FF-83F5-A48440F36FA7}" type="datetime4">
              <a:rPr lang="en-US" smtClean="0"/>
              <a:pPr/>
              <a:t>October 18,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 userDrawn="1"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 userDrawn="1"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 userDrawn="1"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642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6348-D703-428C-A1C4-7D6796EF5F41}" type="datetime4">
              <a:rPr lang="en-US" smtClean="0"/>
              <a:pPr/>
              <a:t>October 18,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 userDrawn="1"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 userDrawn="1"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 userDrawn="1"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44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D1919-1B5F-4141-B613-3E5C6008A186}" type="datetime4">
              <a:rPr lang="en-US" smtClean="0"/>
              <a:pPr/>
              <a:t>October 18,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364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2427-B1DD-49E6-9F05-DE0F1467D7DC}" type="datetime4">
              <a:rPr lang="en-US" smtClean="0"/>
              <a:pPr/>
              <a:t>October 18,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544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CA7B5-8BC9-491C-A887-7C3E7ED947D8}" type="datetime4">
              <a:rPr lang="en-US" smtClean="0"/>
              <a:pPr/>
              <a:t>October 18,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946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18ED0-40F2-434C-A848-B92581875164}" type="datetime4">
              <a:rPr lang="en-US" smtClean="0"/>
              <a:pPr/>
              <a:t>October 18, 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361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437F-F4F9-44A9-B4D3-9191CA04E889}" type="datetime4">
              <a:rPr lang="en-US" smtClean="0"/>
              <a:pPr/>
              <a:t>October 18,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364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24E59-01D0-4537-B876-7E5EC75B028D}" type="datetime4">
              <a:rPr lang="en-US" smtClean="0"/>
              <a:pPr/>
              <a:t>October 18,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606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A2E49-18A1-40BC-BA5D-5A2EC8FDDF15}" type="datetime4">
              <a:rPr lang="en-US" smtClean="0"/>
              <a:pPr/>
              <a:t>October 18,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613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83DA4-3B24-449B-95CA-514EB7E30A99}" type="datetime4">
              <a:rPr lang="en-US" smtClean="0"/>
              <a:pPr/>
              <a:t>October 18,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656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120D2-3948-4F8F-BE5D-E7E7D97880B2}" type="datetime4">
              <a:rPr lang="en-US" smtClean="0"/>
              <a:pPr/>
              <a:t>October 18, 2012</a:t>
            </a:fld>
            <a:endParaRPr lang="en-US" dirty="0" err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2EBF8-7CF5-44B7-B2BF-E22DE4D070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2215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image" Target="../media/image4.wmf"/><Relationship Id="rId5" Type="http://schemas.openxmlformats.org/officeDocument/2006/relationships/image" Target="../media/image5.wmf"/><Relationship Id="rId6" Type="http://schemas.openxmlformats.org/officeDocument/2006/relationships/image" Target="../media/image6.w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4" Type="http://schemas.openxmlformats.org/officeDocument/2006/relationships/image" Target="../media/image3.wmf"/><Relationship Id="rId5" Type="http://schemas.openxmlformats.org/officeDocument/2006/relationships/image" Target="../media/image7.w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4" Type="http://schemas.openxmlformats.org/officeDocument/2006/relationships/image" Target="../media/image8.wmf"/><Relationship Id="rId5" Type="http://schemas.openxmlformats.org/officeDocument/2006/relationships/image" Target="../media/image7.w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4" Type="http://schemas.openxmlformats.org/officeDocument/2006/relationships/image" Target="../media/image9.wmf"/><Relationship Id="rId5" Type="http://schemas.openxmlformats.org/officeDocument/2006/relationships/image" Target="../media/image3.w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4" Type="http://schemas.openxmlformats.org/officeDocument/2006/relationships/image" Target="../media/image10.wmf"/><Relationship Id="rId5" Type="http://schemas.openxmlformats.org/officeDocument/2006/relationships/image" Target="../media/image11.wmf"/><Relationship Id="rId6" Type="http://schemas.openxmlformats.org/officeDocument/2006/relationships/image" Target="../media/image12.w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4" Type="http://schemas.openxmlformats.org/officeDocument/2006/relationships/image" Target="../media/image9.w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.png"/><Relationship Id="rId5" Type="http://schemas.openxmlformats.org/officeDocument/2006/relationships/hyperlink" Target="http://www.unitedstreaming.com/" TargetMode="External"/><Relationship Id="rId1" Type="http://schemas.microsoft.com/office/2007/relationships/media" Target="file://localhost/Volumes/hsfac_home-1/58355/Foundations%20of%20Algebra/Operations%20with%20Rationals/Relationships_Among_Numbers.mov" TargetMode="External"/><Relationship Id="rId2" Type="http://schemas.openxmlformats.org/officeDocument/2006/relationships/video" Target="file://localhost/Volumes/hsfac_home-1/58355/Foundations%20of%20Algebra/Operations%20with%20Rationals/Relationships_Among_Numbers.mov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image" Target="../media/image8.w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16550" y="1676400"/>
            <a:ext cx="6341650" cy="1524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Converting, Comparing and Ordering Rational Numbers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16550" y="3203574"/>
            <a:ext cx="6341650" cy="1825625"/>
          </a:xfrm>
        </p:spPr>
        <p:txBody>
          <a:bodyPr/>
          <a:lstStyle/>
          <a:p>
            <a:r>
              <a:rPr lang="en-US" b="1" dirty="0" smtClean="0"/>
              <a:t>Algebra Seminar</a:t>
            </a:r>
          </a:p>
          <a:p>
            <a:r>
              <a:rPr lang="en-US" b="1" dirty="0" smtClean="0"/>
              <a:t>2012-2013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98773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>
                <a:solidFill>
                  <a:srgbClr val="52FF48"/>
                </a:solidFill>
              </a:rPr>
              <a:t>Comparing Decimals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When comparing decimals, you have to look at the whole numbers. </a:t>
            </a:r>
            <a:endParaRPr lang="en-US" b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FFFF00"/>
              </a:solidFill>
            </a:endParaRPr>
          </a:p>
          <a:p>
            <a:r>
              <a:rPr lang="en-US" b="1" dirty="0">
                <a:solidFill>
                  <a:srgbClr val="FFFF00"/>
                </a:solidFill>
              </a:rPr>
              <a:t>If the whole numbers are the same, then look at the decimal in the tenths place. </a:t>
            </a:r>
            <a:endParaRPr lang="en-US" b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FFFF00"/>
              </a:solidFill>
            </a:endParaRPr>
          </a:p>
          <a:p>
            <a:r>
              <a:rPr lang="en-US" b="1" dirty="0">
                <a:solidFill>
                  <a:srgbClr val="FFFF00"/>
                </a:solidFill>
              </a:rPr>
              <a:t>Keep looking at the digits until you can identify which is the greatest or least.</a:t>
            </a:r>
          </a:p>
        </p:txBody>
      </p:sp>
    </p:spTree>
    <p:extLst>
      <p:ext uri="{BB962C8B-B14F-4D97-AF65-F5344CB8AC3E}">
        <p14:creationId xmlns:p14="http://schemas.microsoft.com/office/powerpoint/2010/main" val="1223689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165657" y="274638"/>
            <a:ext cx="8779897" cy="1143000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Comparing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smtClean="0">
                <a:solidFill>
                  <a:srgbClr val="FFFF00"/>
                </a:solidFill>
              </a:rPr>
              <a:t>Fractions </a:t>
            </a:r>
            <a:r>
              <a:rPr lang="en-US" b="1" dirty="0">
                <a:solidFill>
                  <a:srgbClr val="FFFF00"/>
                </a:solidFill>
              </a:rPr>
              <a:t>and Decimals</a:t>
            </a:r>
            <a:r>
              <a:rPr lang="en-US" dirty="0">
                <a:solidFill>
                  <a:srgbClr val="FFFF00"/>
                </a:solidFill>
              </a:rPr>
              <a:t>  </a:t>
            </a:r>
          </a:p>
        </p:txBody>
      </p:sp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381000" y="1615281"/>
            <a:ext cx="8305800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smtClean="0">
                <a:solidFill>
                  <a:srgbClr val="52FF48"/>
                </a:solidFill>
              </a:rPr>
              <a:t>Not all fractions are over 10 or 100, some may have different denominators. In order to change them to decimals, we will have to use our calculators. </a:t>
            </a:r>
            <a:endParaRPr lang="en-US" sz="3200" b="1" dirty="0">
              <a:solidFill>
                <a:srgbClr val="52FF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936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3" name="Group 3"/>
          <p:cNvGrpSpPr>
            <a:grpSpLocks/>
          </p:cNvGrpSpPr>
          <p:nvPr/>
        </p:nvGrpSpPr>
        <p:grpSpPr bwMode="auto">
          <a:xfrm>
            <a:off x="5029200" y="1600200"/>
            <a:ext cx="922338" cy="2590800"/>
            <a:chOff x="2256" y="1056"/>
            <a:chExt cx="581" cy="1632"/>
          </a:xfrm>
        </p:grpSpPr>
        <p:pic>
          <p:nvPicPr>
            <p:cNvPr id="30724" name="Picture 4" descr="MCj03668500000[1]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6" y="1056"/>
              <a:ext cx="580" cy="672"/>
            </a:xfrm>
            <a:prstGeom prst="rect">
              <a:avLst/>
            </a:prstGeom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pic>
          <p:nvPicPr>
            <p:cNvPr id="30725" name="Picture 5" descr="MCj03668580000[1]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6" y="2016"/>
              <a:ext cx="581" cy="672"/>
            </a:xfrm>
            <a:prstGeom prst="rect">
              <a:avLst/>
            </a:prstGeom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sp>
          <p:nvSpPr>
            <p:cNvPr id="30726" name="Line 6"/>
            <p:cNvSpPr>
              <a:spLocks noChangeShapeType="1"/>
            </p:cNvSpPr>
            <p:nvPr/>
          </p:nvSpPr>
          <p:spPr bwMode="auto">
            <a:xfrm>
              <a:off x="2256" y="1872"/>
              <a:ext cx="576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</p:grpSp>
      <p:grpSp>
        <p:nvGrpSpPr>
          <p:cNvPr id="30727" name="Group 7"/>
          <p:cNvGrpSpPr>
            <a:grpSpLocks/>
          </p:cNvGrpSpPr>
          <p:nvPr/>
        </p:nvGrpSpPr>
        <p:grpSpPr bwMode="auto">
          <a:xfrm>
            <a:off x="527050" y="1676400"/>
            <a:ext cx="927100" cy="2590800"/>
            <a:chOff x="908" y="1056"/>
            <a:chExt cx="584" cy="1632"/>
          </a:xfrm>
        </p:grpSpPr>
        <p:pic>
          <p:nvPicPr>
            <p:cNvPr id="30728" name="Picture 8" descr="MCj03668540000[1]"/>
            <p:cNvPicPr>
              <a:picLocks noChangeAspect="1" noChangeArrowheads="1"/>
            </p:cNvPicPr>
            <p:nvPr/>
          </p:nvPicPr>
          <p:blipFill>
            <a:blip r:embed="rId4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" y="2016"/>
              <a:ext cx="580" cy="672"/>
            </a:xfrm>
            <a:prstGeom prst="rect">
              <a:avLst/>
            </a:prstGeom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pic>
          <p:nvPicPr>
            <p:cNvPr id="30729" name="Picture 9" descr="MCj03668520000[1]"/>
            <p:cNvPicPr>
              <a:picLocks noChangeAspect="1" noChangeArrowheads="1"/>
            </p:cNvPicPr>
            <p:nvPr/>
          </p:nvPicPr>
          <p:blipFill>
            <a:blip r:embed="rId5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8" y="1056"/>
              <a:ext cx="580" cy="672"/>
            </a:xfrm>
            <a:prstGeom prst="rect">
              <a:avLst/>
            </a:prstGeom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sp>
          <p:nvSpPr>
            <p:cNvPr id="30730" name="Line 10"/>
            <p:cNvSpPr>
              <a:spLocks noChangeShapeType="1"/>
            </p:cNvSpPr>
            <p:nvPr/>
          </p:nvSpPr>
          <p:spPr bwMode="auto">
            <a:xfrm>
              <a:off x="912" y="1872"/>
              <a:ext cx="576" cy="0"/>
            </a:xfrm>
            <a:prstGeom prst="line">
              <a:avLst/>
            </a:prstGeom>
            <a:ln>
              <a:headEnd/>
              <a:tailEnd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</p:grpSp>
      <p:sp>
        <p:nvSpPr>
          <p:cNvPr id="30734" name="Text Box 14"/>
          <p:cNvSpPr txBox="1">
            <a:spLocks noChangeArrowheads="1"/>
          </p:cNvSpPr>
          <p:nvPr/>
        </p:nvSpPr>
        <p:spPr bwMode="auto">
          <a:xfrm>
            <a:off x="381000" y="533400"/>
            <a:ext cx="7315200" cy="579438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CC3300"/>
                </a:solidFill>
                <a:latin typeface="Arial Narrow" charset="0"/>
              </a:rPr>
              <a:t>Example #1</a:t>
            </a:r>
            <a:r>
              <a:rPr lang="en-US" sz="3200" dirty="0">
                <a:latin typeface="Eras Medium ITC" charset="0"/>
              </a:rPr>
              <a:t> ~ Compare these fractions.</a:t>
            </a:r>
          </a:p>
        </p:txBody>
      </p:sp>
      <p:sp>
        <p:nvSpPr>
          <p:cNvPr id="30740" name="Text Box 20"/>
          <p:cNvSpPr txBox="1">
            <a:spLocks noChangeArrowheads="1"/>
          </p:cNvSpPr>
          <p:nvPr/>
        </p:nvSpPr>
        <p:spPr bwMode="auto">
          <a:xfrm>
            <a:off x="1752600" y="5791200"/>
            <a:ext cx="5943600" cy="528638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latin typeface="Arial Narrow" charset="0"/>
              </a:rPr>
              <a:t>Next, compare the decimals.</a:t>
            </a:r>
          </a:p>
        </p:txBody>
      </p:sp>
      <p:sp>
        <p:nvSpPr>
          <p:cNvPr id="30741" name="WordArt 21"/>
          <p:cNvSpPr>
            <a:spLocks noChangeArrowheads="1" noChangeShapeType="1" noTextEdit="1"/>
          </p:cNvSpPr>
          <p:nvPr/>
        </p:nvSpPr>
        <p:spPr bwMode="auto">
          <a:xfrm>
            <a:off x="5791200" y="4800600"/>
            <a:ext cx="1295400" cy="647700"/>
          </a:xfrm>
          <a:prstGeom prst="rect">
            <a:avLst/>
          </a:prstGeom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ea typeface="Arial Black"/>
                <a:cs typeface="Arial Black"/>
              </a:rPr>
              <a:t>0.428</a:t>
            </a:r>
          </a:p>
        </p:txBody>
      </p:sp>
      <p:sp>
        <p:nvSpPr>
          <p:cNvPr id="30742" name="WordArt 22"/>
          <p:cNvSpPr>
            <a:spLocks noChangeArrowheads="1" noChangeShapeType="1" noTextEdit="1"/>
          </p:cNvSpPr>
          <p:nvPr/>
        </p:nvSpPr>
        <p:spPr bwMode="auto">
          <a:xfrm>
            <a:off x="2362200" y="4800600"/>
            <a:ext cx="990600" cy="647700"/>
          </a:xfrm>
          <a:prstGeom prst="rect">
            <a:avLst/>
          </a:prstGeom>
          <a:ln>
            <a:solidFill>
              <a:schemeClr val="bg1"/>
            </a:solidFill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ea typeface="Arial Black"/>
                <a:cs typeface="Arial Black"/>
              </a:rPr>
              <a:t>0.8</a:t>
            </a:r>
          </a:p>
        </p:txBody>
      </p:sp>
      <p:pic>
        <p:nvPicPr>
          <p:cNvPr id="30743" name="Picture 23" descr="MCj04242240000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19636">
            <a:off x="7793785" y="865275"/>
            <a:ext cx="628650" cy="901700"/>
          </a:xfrm>
          <a:prstGeom prst="rect">
            <a:avLst/>
          </a:prstGeom>
          <a:noFill/>
          <a:ln w="57150">
            <a:solidFill>
              <a:srgbClr val="CC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4" name="AutoShape 24"/>
          <p:cNvSpPr>
            <a:spLocks noChangeArrowheads="1"/>
          </p:cNvSpPr>
          <p:nvPr/>
        </p:nvSpPr>
        <p:spPr bwMode="auto">
          <a:xfrm>
            <a:off x="1752600" y="2286000"/>
            <a:ext cx="457200" cy="533400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2800" b="1"/>
              <a:t>4</a:t>
            </a:r>
          </a:p>
        </p:txBody>
      </p:sp>
      <p:sp>
        <p:nvSpPr>
          <p:cNvPr id="30745" name="AutoShape 25"/>
          <p:cNvSpPr>
            <a:spLocks noChangeArrowheads="1"/>
          </p:cNvSpPr>
          <p:nvPr/>
        </p:nvSpPr>
        <p:spPr bwMode="auto">
          <a:xfrm>
            <a:off x="3124200" y="2286000"/>
            <a:ext cx="457200" cy="533400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2800" b="1"/>
              <a:t>5</a:t>
            </a:r>
          </a:p>
        </p:txBody>
      </p:sp>
      <p:sp>
        <p:nvSpPr>
          <p:cNvPr id="30746" name="AutoShape 26"/>
          <p:cNvSpPr>
            <a:spLocks noChangeArrowheads="1"/>
          </p:cNvSpPr>
          <p:nvPr/>
        </p:nvSpPr>
        <p:spPr bwMode="auto">
          <a:xfrm>
            <a:off x="2362200" y="2286000"/>
            <a:ext cx="457200" cy="533400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3200" b="1"/>
              <a:t>÷</a:t>
            </a:r>
          </a:p>
        </p:txBody>
      </p:sp>
      <p:sp>
        <p:nvSpPr>
          <p:cNvPr id="30747" name="AutoShape 27"/>
          <p:cNvSpPr>
            <a:spLocks noChangeArrowheads="1"/>
          </p:cNvSpPr>
          <p:nvPr/>
        </p:nvSpPr>
        <p:spPr bwMode="auto">
          <a:xfrm>
            <a:off x="6324600" y="2438400"/>
            <a:ext cx="457200" cy="533400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2800" b="1"/>
              <a:t>3</a:t>
            </a:r>
          </a:p>
        </p:txBody>
      </p:sp>
      <p:sp>
        <p:nvSpPr>
          <p:cNvPr id="30748" name="AutoShape 28"/>
          <p:cNvSpPr>
            <a:spLocks noChangeArrowheads="1"/>
          </p:cNvSpPr>
          <p:nvPr/>
        </p:nvSpPr>
        <p:spPr bwMode="auto">
          <a:xfrm>
            <a:off x="7696200" y="2438400"/>
            <a:ext cx="457200" cy="533400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2800" b="1"/>
              <a:t>7</a:t>
            </a:r>
          </a:p>
        </p:txBody>
      </p:sp>
      <p:sp>
        <p:nvSpPr>
          <p:cNvPr id="30749" name="AutoShape 29"/>
          <p:cNvSpPr>
            <a:spLocks noChangeArrowheads="1"/>
          </p:cNvSpPr>
          <p:nvPr/>
        </p:nvSpPr>
        <p:spPr bwMode="auto">
          <a:xfrm>
            <a:off x="7010400" y="2438400"/>
            <a:ext cx="457200" cy="533400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3200" b="1"/>
              <a:t>÷</a:t>
            </a:r>
          </a:p>
        </p:txBody>
      </p:sp>
      <p:sp>
        <p:nvSpPr>
          <p:cNvPr id="30750" name="AutoShape 30"/>
          <p:cNvSpPr>
            <a:spLocks noChangeArrowheads="1"/>
          </p:cNvSpPr>
          <p:nvPr/>
        </p:nvSpPr>
        <p:spPr bwMode="auto">
          <a:xfrm>
            <a:off x="3810000" y="2286000"/>
            <a:ext cx="457200" cy="533400"/>
          </a:xfrm>
          <a:prstGeom prst="roundRect">
            <a:avLst>
              <a:gd name="adj" fmla="val 16667"/>
            </a:avLst>
          </a:prstGeom>
          <a:ln>
            <a:solidFill>
              <a:srgbClr val="000000"/>
            </a:solidFill>
            <a:headEnd/>
            <a:tailEnd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=</a:t>
            </a:r>
          </a:p>
        </p:txBody>
      </p:sp>
      <p:sp>
        <p:nvSpPr>
          <p:cNvPr id="30752" name="AutoShape 32"/>
          <p:cNvSpPr>
            <a:spLocks noChangeArrowheads="1"/>
          </p:cNvSpPr>
          <p:nvPr/>
        </p:nvSpPr>
        <p:spPr bwMode="auto">
          <a:xfrm>
            <a:off x="8305800" y="2438400"/>
            <a:ext cx="457200" cy="533400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2800" b="1" dirty="0">
                <a:solidFill>
                  <a:srgbClr val="000000"/>
                </a:solidFill>
              </a:rPr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1517331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0" grpId="0" animBg="1"/>
      <p:bldP spid="30741" grpId="0" animBg="1"/>
      <p:bldP spid="3074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7552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Comparing Decimals</a:t>
            </a:r>
          </a:p>
        </p:txBody>
      </p:sp>
      <p:graphicFrame>
        <p:nvGraphicFramePr>
          <p:cNvPr id="29731" name="Group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377893"/>
              </p:ext>
            </p:extLst>
          </p:nvPr>
        </p:nvGraphicFramePr>
        <p:xfrm>
          <a:off x="295080" y="1009575"/>
          <a:ext cx="8391720" cy="2428054"/>
        </p:xfrm>
        <a:graphic>
          <a:graphicData uri="http://schemas.openxmlformats.org/drawingml/2006/table">
            <a:tbl>
              <a:tblPr/>
              <a:tblGrid>
                <a:gridCol w="8391720"/>
              </a:tblGrid>
              <a:tr h="10931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Step 1. Line </a:t>
                      </a: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up the decimal points. Use </a:t>
                      </a: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zeros</a:t>
                      </a: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 to make an equal number of decimal places.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48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                    0.8</a:t>
                      </a: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                    0.428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Group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274683"/>
              </p:ext>
            </p:extLst>
          </p:nvPr>
        </p:nvGraphicFramePr>
        <p:xfrm>
          <a:off x="295080" y="3423823"/>
          <a:ext cx="8391720" cy="2929150"/>
        </p:xfrm>
        <a:graphic>
          <a:graphicData uri="http://schemas.openxmlformats.org/drawingml/2006/table">
            <a:tbl>
              <a:tblPr/>
              <a:tblGrid>
                <a:gridCol w="8391720"/>
              </a:tblGrid>
              <a:tr h="15245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Step 2. Start </a:t>
                      </a: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by comparing the greatest place</a:t>
                      </a: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.</a:t>
                      </a:r>
                      <a:r>
                        <a:rPr kumimoji="0" lang="en-US" sz="3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  <a:cs typeface="Arial" charset="0"/>
                        </a:rPr>
                        <a:t> Find the first place where the digits are different. 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46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                  0.</a:t>
                      </a:r>
                      <a:r>
                        <a:rPr kumimoji="0" lang="en-US" sz="32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8</a:t>
                      </a: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                  0.</a:t>
                      </a:r>
                      <a:r>
                        <a:rPr kumimoji="0" lang="en-US" sz="32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4</a:t>
                      </a: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28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9993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7552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Comparing Decimals</a:t>
            </a:r>
          </a:p>
        </p:txBody>
      </p:sp>
      <p:graphicFrame>
        <p:nvGraphicFramePr>
          <p:cNvPr id="29731" name="Group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741229"/>
              </p:ext>
            </p:extLst>
          </p:nvPr>
        </p:nvGraphicFramePr>
        <p:xfrm>
          <a:off x="295080" y="1253725"/>
          <a:ext cx="8391720" cy="2499228"/>
        </p:xfrm>
        <a:graphic>
          <a:graphicData uri="http://schemas.openxmlformats.org/drawingml/2006/table">
            <a:tbl>
              <a:tblPr/>
              <a:tblGrid>
                <a:gridCol w="8391720"/>
              </a:tblGrid>
              <a:tr h="10931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Step 3. Compare </a:t>
                      </a: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the values of the digits.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0.</a:t>
                      </a: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8</a:t>
                      </a: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 is greater than 0.</a:t>
                      </a: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48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So,  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0.</a:t>
                      </a: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8</a:t>
                      </a: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  &gt;  0.</a:t>
                      </a: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4</a:t>
                      </a: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28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6122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20" name="Group 16"/>
          <p:cNvGrpSpPr>
            <a:grpSpLocks/>
          </p:cNvGrpSpPr>
          <p:nvPr/>
        </p:nvGrpSpPr>
        <p:grpSpPr bwMode="auto">
          <a:xfrm>
            <a:off x="1295400" y="1828800"/>
            <a:ext cx="6122988" cy="4310063"/>
            <a:chOff x="720" y="624"/>
            <a:chExt cx="3857" cy="2715"/>
          </a:xfrm>
        </p:grpSpPr>
        <p:sp>
          <p:nvSpPr>
            <p:cNvPr id="21506" name="Rectangle 2"/>
            <p:cNvSpPr>
              <a:spLocks noChangeArrowheads="1"/>
            </p:cNvSpPr>
            <p:nvPr/>
          </p:nvSpPr>
          <p:spPr bwMode="auto">
            <a:xfrm>
              <a:off x="1304" y="2107"/>
              <a:ext cx="140" cy="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 sz="4800">
                <a:cs typeface="Times New Roman" charset="0"/>
              </a:endParaRPr>
            </a:p>
            <a:p>
              <a:pPr eaLnBrk="0" hangingPunct="0"/>
              <a:r>
                <a:rPr lang="en-US" sz="1100"/>
                <a:t> </a:t>
              </a:r>
              <a:endParaRPr lang="en-US"/>
            </a:p>
          </p:txBody>
        </p:sp>
        <p:pic>
          <p:nvPicPr>
            <p:cNvPr id="21508" name="Picture 4" descr="MCj03668500000[1]"/>
            <p:cNvPicPr>
              <a:picLocks noChangeAspect="1" noChangeArrowheads="1"/>
            </p:cNvPicPr>
            <p:nvPr/>
          </p:nvPicPr>
          <p:blipFill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4" y="624"/>
              <a:ext cx="977" cy="1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509" name="Picture 5" descr="MCj03668520000[1]"/>
            <p:cNvPicPr>
              <a:picLocks noChangeAspect="1" noChangeArrowheads="1"/>
            </p:cNvPicPr>
            <p:nvPr/>
          </p:nvPicPr>
          <p:blipFill>
            <a:blip r:embed="rId3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0" y="672"/>
              <a:ext cx="977" cy="1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512" name="Picture 8" descr="MCj03668580000[1]"/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6" y="2064"/>
              <a:ext cx="977" cy="1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515" name="Line 11"/>
            <p:cNvSpPr>
              <a:spLocks noChangeShapeType="1"/>
            </p:cNvSpPr>
            <p:nvPr/>
          </p:nvSpPr>
          <p:spPr bwMode="auto">
            <a:xfrm>
              <a:off x="3360" y="1968"/>
              <a:ext cx="1104" cy="0"/>
            </a:xfrm>
            <a:prstGeom prst="line">
              <a:avLst/>
            </a:prstGeom>
            <a:noFill/>
            <a:ln w="10160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16" name="Line 12"/>
            <p:cNvSpPr>
              <a:spLocks noChangeShapeType="1"/>
            </p:cNvSpPr>
            <p:nvPr/>
          </p:nvSpPr>
          <p:spPr bwMode="auto">
            <a:xfrm>
              <a:off x="720" y="1920"/>
              <a:ext cx="1104" cy="0"/>
            </a:xfrm>
            <a:prstGeom prst="line">
              <a:avLst/>
            </a:prstGeom>
            <a:noFill/>
            <a:ln w="10160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517" name="Picture 13" descr="MCj03668620000[1]"/>
            <p:cNvPicPr>
              <a:picLocks noChangeAspect="1" noChangeArrowheads="1"/>
            </p:cNvPicPr>
            <p:nvPr/>
          </p:nvPicPr>
          <p:blipFill>
            <a:blip r:embed="rId5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2" y="2208"/>
              <a:ext cx="977" cy="1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1523" name="WordArt 19"/>
          <p:cNvSpPr>
            <a:spLocks noChangeArrowheads="1" noChangeShapeType="1" noTextEdit="1"/>
          </p:cNvSpPr>
          <p:nvPr/>
        </p:nvSpPr>
        <p:spPr bwMode="auto">
          <a:xfrm>
            <a:off x="3810000" y="2971800"/>
            <a:ext cx="838200" cy="1143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00"/>
                </a:solidFill>
                <a:latin typeface="Arial Black"/>
                <a:ea typeface="Arial Black"/>
                <a:cs typeface="Arial Black"/>
              </a:rPr>
              <a:t>&lt;</a:t>
            </a:r>
          </a:p>
        </p:txBody>
      </p:sp>
      <p:sp>
        <p:nvSpPr>
          <p:cNvPr id="21524" name="WordArt 20"/>
          <p:cNvSpPr>
            <a:spLocks noChangeArrowheads="1" noChangeShapeType="1" noTextEdit="1"/>
          </p:cNvSpPr>
          <p:nvPr/>
        </p:nvSpPr>
        <p:spPr bwMode="auto">
          <a:xfrm>
            <a:off x="5867400" y="762000"/>
            <a:ext cx="1295400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ea typeface="Arial Black"/>
                <a:cs typeface="Arial Black"/>
              </a:rPr>
              <a:t>0.444</a:t>
            </a:r>
          </a:p>
        </p:txBody>
      </p:sp>
      <p:sp>
        <p:nvSpPr>
          <p:cNvPr id="21525" name="WordArt 21"/>
          <p:cNvSpPr>
            <a:spLocks noChangeArrowheads="1" noChangeShapeType="1" noTextEdit="1"/>
          </p:cNvSpPr>
          <p:nvPr/>
        </p:nvSpPr>
        <p:spPr bwMode="auto">
          <a:xfrm>
            <a:off x="1600200" y="762000"/>
            <a:ext cx="1219200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ea typeface="Arial Black"/>
                <a:cs typeface="Arial Black"/>
              </a:rPr>
              <a:t>0.428</a:t>
            </a:r>
          </a:p>
        </p:txBody>
      </p:sp>
    </p:spTree>
    <p:extLst>
      <p:ext uri="{BB962C8B-B14F-4D97-AF65-F5344CB8AC3E}">
        <p14:creationId xmlns:p14="http://schemas.microsoft.com/office/powerpoint/2010/main" val="1239705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3" grpId="0" animBg="1"/>
      <p:bldP spid="21524" grpId="0" animBg="1"/>
      <p:bldP spid="215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9" name="Group 11"/>
          <p:cNvGrpSpPr>
            <a:grpSpLocks/>
          </p:cNvGrpSpPr>
          <p:nvPr/>
        </p:nvGrpSpPr>
        <p:grpSpPr bwMode="auto">
          <a:xfrm>
            <a:off x="1143000" y="1676400"/>
            <a:ext cx="6096000" cy="4538663"/>
            <a:chOff x="672" y="624"/>
            <a:chExt cx="3840" cy="2859"/>
          </a:xfrm>
        </p:grpSpPr>
        <p:sp>
          <p:nvSpPr>
            <p:cNvPr id="22530" name="Rectangle 2"/>
            <p:cNvSpPr>
              <a:spLocks noChangeArrowheads="1"/>
            </p:cNvSpPr>
            <p:nvPr/>
          </p:nvSpPr>
          <p:spPr bwMode="auto">
            <a:xfrm>
              <a:off x="1304" y="2107"/>
              <a:ext cx="140" cy="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 sz="4800">
                <a:cs typeface="Times New Roman" charset="0"/>
              </a:endParaRPr>
            </a:p>
            <a:p>
              <a:pPr eaLnBrk="0" hangingPunct="0"/>
              <a:r>
                <a:rPr lang="en-US" sz="1100"/>
                <a:t> </a:t>
              </a:r>
              <a:endParaRPr lang="en-US"/>
            </a:p>
          </p:txBody>
        </p:sp>
        <p:pic>
          <p:nvPicPr>
            <p:cNvPr id="22531" name="Picture 3" descr="MCj03668500000[1]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8" y="624"/>
              <a:ext cx="977" cy="1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532" name="Picture 4" descr="MCj03668520000[1]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" y="720"/>
              <a:ext cx="977" cy="1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534" name="Picture 6" descr="MCj03668600000[1]"/>
            <p:cNvPicPr>
              <a:picLocks noChangeAspect="1" noChangeArrowheads="1"/>
            </p:cNvPicPr>
            <p:nvPr/>
          </p:nvPicPr>
          <p:blipFill>
            <a:blip r:embed="rId4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4" y="2352"/>
              <a:ext cx="977" cy="1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535" name="Line 7"/>
            <p:cNvSpPr>
              <a:spLocks noChangeShapeType="1"/>
            </p:cNvSpPr>
            <p:nvPr/>
          </p:nvSpPr>
          <p:spPr bwMode="auto">
            <a:xfrm>
              <a:off x="3408" y="2016"/>
              <a:ext cx="1104" cy="0"/>
            </a:xfrm>
            <a:prstGeom prst="line">
              <a:avLst/>
            </a:prstGeom>
            <a:noFill/>
            <a:ln w="10160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36" name="Line 8"/>
            <p:cNvSpPr>
              <a:spLocks noChangeShapeType="1"/>
            </p:cNvSpPr>
            <p:nvPr/>
          </p:nvSpPr>
          <p:spPr bwMode="auto">
            <a:xfrm>
              <a:off x="672" y="2112"/>
              <a:ext cx="1104" cy="0"/>
            </a:xfrm>
            <a:prstGeom prst="line">
              <a:avLst/>
            </a:prstGeom>
            <a:noFill/>
            <a:ln w="10160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2537" name="Picture 9" descr="MCj03668620000[1]"/>
            <p:cNvPicPr>
              <a:picLocks noChangeAspect="1" noChangeArrowheads="1"/>
            </p:cNvPicPr>
            <p:nvPr/>
          </p:nvPicPr>
          <p:blipFill>
            <a:blip r:embed="rId5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" y="2304"/>
              <a:ext cx="977" cy="1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542" name="WordArt 14"/>
          <p:cNvSpPr>
            <a:spLocks noChangeArrowheads="1" noChangeShapeType="1" noTextEdit="1"/>
          </p:cNvSpPr>
          <p:nvPr/>
        </p:nvSpPr>
        <p:spPr bwMode="auto">
          <a:xfrm rot="10800000">
            <a:off x="3733800" y="3276600"/>
            <a:ext cx="914400" cy="1371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00"/>
                </a:solidFill>
                <a:latin typeface="Arial Black"/>
                <a:ea typeface="Arial Black"/>
                <a:cs typeface="Arial Black"/>
              </a:rPr>
              <a:t>&lt;</a:t>
            </a:r>
          </a:p>
        </p:txBody>
      </p:sp>
      <p:sp>
        <p:nvSpPr>
          <p:cNvPr id="22543" name="WordArt 15"/>
          <p:cNvSpPr>
            <a:spLocks noChangeArrowheads="1" noChangeShapeType="1" noTextEdit="1"/>
          </p:cNvSpPr>
          <p:nvPr/>
        </p:nvSpPr>
        <p:spPr bwMode="auto">
          <a:xfrm>
            <a:off x="5486400" y="685800"/>
            <a:ext cx="1295400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ea typeface="Arial Black"/>
                <a:cs typeface="Arial Black"/>
              </a:rPr>
              <a:t>0.375</a:t>
            </a:r>
          </a:p>
        </p:txBody>
      </p:sp>
      <p:sp>
        <p:nvSpPr>
          <p:cNvPr id="22544" name="WordArt 16"/>
          <p:cNvSpPr>
            <a:spLocks noChangeArrowheads="1" noChangeShapeType="1" noTextEdit="1"/>
          </p:cNvSpPr>
          <p:nvPr/>
        </p:nvSpPr>
        <p:spPr bwMode="auto">
          <a:xfrm>
            <a:off x="1447800" y="609600"/>
            <a:ext cx="1447800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ea typeface="Arial Black"/>
                <a:cs typeface="Arial Black"/>
              </a:rPr>
              <a:t>0.444</a:t>
            </a:r>
          </a:p>
        </p:txBody>
      </p:sp>
    </p:spTree>
    <p:extLst>
      <p:ext uri="{BB962C8B-B14F-4D97-AF65-F5344CB8AC3E}">
        <p14:creationId xmlns:p14="http://schemas.microsoft.com/office/powerpoint/2010/main" val="2942356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2" grpId="0" animBg="1"/>
      <p:bldP spid="22543" grpId="0" animBg="1"/>
      <p:bldP spid="2254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070100" y="3344863"/>
            <a:ext cx="222250" cy="992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sz="4800">
              <a:cs typeface="Times New Roman" charset="0"/>
            </a:endParaRPr>
          </a:p>
          <a:p>
            <a:pPr eaLnBrk="0" hangingPunct="0"/>
            <a:r>
              <a:rPr lang="en-US" sz="1100"/>
              <a:t> </a:t>
            </a:r>
            <a:endParaRPr lang="en-US"/>
          </a:p>
        </p:txBody>
      </p:sp>
      <p:grpSp>
        <p:nvGrpSpPr>
          <p:cNvPr id="20498" name="Group 18"/>
          <p:cNvGrpSpPr>
            <a:grpSpLocks/>
          </p:cNvGrpSpPr>
          <p:nvPr/>
        </p:nvGrpSpPr>
        <p:grpSpPr bwMode="auto">
          <a:xfrm>
            <a:off x="1447800" y="1981200"/>
            <a:ext cx="5741988" cy="4233863"/>
            <a:chOff x="912" y="864"/>
            <a:chExt cx="3617" cy="2667"/>
          </a:xfrm>
        </p:grpSpPr>
        <p:pic>
          <p:nvPicPr>
            <p:cNvPr id="20483" name="Picture 3" descr="MCj03668540000[1]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" y="2400"/>
              <a:ext cx="977" cy="1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485" name="Picture 5" descr="MCj03668520000[1]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2" y="864"/>
              <a:ext cx="977" cy="1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486" name="Picture 6" descr="MCj03668480000[1]"/>
            <p:cNvPicPr>
              <a:picLocks noChangeAspect="1" noChangeArrowheads="1"/>
            </p:cNvPicPr>
            <p:nvPr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6" y="1008"/>
              <a:ext cx="977" cy="1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488" name="Picture 8" descr="MCj03668580000[1]"/>
            <p:cNvPicPr>
              <a:picLocks noChangeAspect="1" noChangeArrowheads="1"/>
            </p:cNvPicPr>
            <p:nvPr/>
          </p:nvPicPr>
          <p:blipFill>
            <a:blip r:embed="rId5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4" y="2352"/>
              <a:ext cx="977" cy="1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491" name="Line 11"/>
            <p:cNvSpPr>
              <a:spLocks noChangeShapeType="1"/>
            </p:cNvSpPr>
            <p:nvPr/>
          </p:nvSpPr>
          <p:spPr bwMode="auto">
            <a:xfrm>
              <a:off x="912" y="2256"/>
              <a:ext cx="1104" cy="0"/>
            </a:xfrm>
            <a:prstGeom prst="line">
              <a:avLst/>
            </a:prstGeom>
            <a:noFill/>
            <a:ln w="10160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2" name="Line 12"/>
            <p:cNvSpPr>
              <a:spLocks noChangeShapeType="1"/>
            </p:cNvSpPr>
            <p:nvPr/>
          </p:nvSpPr>
          <p:spPr bwMode="auto">
            <a:xfrm>
              <a:off x="3408" y="2208"/>
              <a:ext cx="1104" cy="0"/>
            </a:xfrm>
            <a:prstGeom prst="line">
              <a:avLst/>
            </a:prstGeom>
            <a:noFill/>
            <a:ln w="10160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499" name="WordArt 19"/>
          <p:cNvSpPr>
            <a:spLocks noChangeArrowheads="1" noChangeShapeType="1" noTextEdit="1"/>
          </p:cNvSpPr>
          <p:nvPr/>
        </p:nvSpPr>
        <p:spPr bwMode="auto">
          <a:xfrm>
            <a:off x="5867400" y="762000"/>
            <a:ext cx="1295400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ea typeface="Arial Black"/>
                <a:cs typeface="Arial Black"/>
              </a:rPr>
              <a:t>0.571</a:t>
            </a:r>
          </a:p>
        </p:txBody>
      </p:sp>
      <p:sp>
        <p:nvSpPr>
          <p:cNvPr id="20500" name="WordArt 20"/>
          <p:cNvSpPr>
            <a:spLocks noChangeArrowheads="1" noChangeShapeType="1" noTextEdit="1"/>
          </p:cNvSpPr>
          <p:nvPr/>
        </p:nvSpPr>
        <p:spPr bwMode="auto">
          <a:xfrm>
            <a:off x="1828800" y="762000"/>
            <a:ext cx="990600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ea typeface="Arial Black"/>
                <a:cs typeface="Arial Black"/>
              </a:rPr>
              <a:t>0.4</a:t>
            </a:r>
          </a:p>
        </p:txBody>
      </p:sp>
      <p:sp>
        <p:nvSpPr>
          <p:cNvPr id="20501" name="WordArt 21"/>
          <p:cNvSpPr>
            <a:spLocks noChangeArrowheads="1" noChangeShapeType="1" noTextEdit="1"/>
          </p:cNvSpPr>
          <p:nvPr/>
        </p:nvSpPr>
        <p:spPr bwMode="auto">
          <a:xfrm>
            <a:off x="3810000" y="2971800"/>
            <a:ext cx="838200" cy="1143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00"/>
                </a:solidFill>
                <a:latin typeface="Arial Black"/>
                <a:ea typeface="Arial Black"/>
                <a:cs typeface="Arial Black"/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3271460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9" grpId="0" animBg="1"/>
      <p:bldP spid="20500" grpId="0" animBg="1"/>
      <p:bldP spid="2050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2070100" y="3344863"/>
            <a:ext cx="222250" cy="992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sz="4800">
              <a:cs typeface="Times New Roman" charset="0"/>
            </a:endParaRPr>
          </a:p>
          <a:p>
            <a:pPr eaLnBrk="0" hangingPunct="0"/>
            <a:r>
              <a:rPr lang="en-US" sz="1100"/>
              <a:t> </a:t>
            </a:r>
            <a:endParaRPr lang="en-US"/>
          </a:p>
        </p:txBody>
      </p:sp>
      <p:grpSp>
        <p:nvGrpSpPr>
          <p:cNvPr id="65552" name="Group 16"/>
          <p:cNvGrpSpPr>
            <a:grpSpLocks/>
          </p:cNvGrpSpPr>
          <p:nvPr/>
        </p:nvGrpSpPr>
        <p:grpSpPr bwMode="auto">
          <a:xfrm>
            <a:off x="1295400" y="1524000"/>
            <a:ext cx="6413500" cy="4081463"/>
            <a:chOff x="816" y="960"/>
            <a:chExt cx="4040" cy="2571"/>
          </a:xfrm>
        </p:grpSpPr>
        <p:pic>
          <p:nvPicPr>
            <p:cNvPr id="65540" name="Picture 4" descr="MCj03668540000[1]"/>
            <p:cNvPicPr>
              <a:picLocks noChangeAspect="1" noChangeArrowheads="1"/>
            </p:cNvPicPr>
            <p:nvPr/>
          </p:nvPicPr>
          <p:blipFill>
            <a:blip r:embed="rId2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" y="2400"/>
              <a:ext cx="977" cy="1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5541" name="Picture 5" descr="MCj03668500000[1]"/>
            <p:cNvPicPr>
              <a:picLocks noChangeAspect="1" noChangeArrowheads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" y="1056"/>
              <a:ext cx="977" cy="1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5543" name="Line 7"/>
            <p:cNvSpPr>
              <a:spLocks noChangeShapeType="1"/>
            </p:cNvSpPr>
            <p:nvPr/>
          </p:nvSpPr>
          <p:spPr bwMode="auto">
            <a:xfrm>
              <a:off x="816" y="2304"/>
              <a:ext cx="1104" cy="0"/>
            </a:xfrm>
            <a:prstGeom prst="line">
              <a:avLst/>
            </a:prstGeom>
            <a:noFill/>
            <a:ln w="10160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544" name="Line 8"/>
            <p:cNvSpPr>
              <a:spLocks noChangeShapeType="1"/>
            </p:cNvSpPr>
            <p:nvPr/>
          </p:nvSpPr>
          <p:spPr bwMode="auto">
            <a:xfrm>
              <a:off x="3552" y="2208"/>
              <a:ext cx="1104" cy="0"/>
            </a:xfrm>
            <a:prstGeom prst="line">
              <a:avLst/>
            </a:prstGeom>
            <a:noFill/>
            <a:ln w="10160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65546" name="Group 10"/>
            <p:cNvGrpSpPr>
              <a:grpSpLocks/>
            </p:cNvGrpSpPr>
            <p:nvPr/>
          </p:nvGrpSpPr>
          <p:grpSpPr bwMode="auto">
            <a:xfrm>
              <a:off x="3456" y="2352"/>
              <a:ext cx="1400" cy="1131"/>
              <a:chOff x="1200" y="1536"/>
              <a:chExt cx="1400" cy="1131"/>
            </a:xfrm>
          </p:grpSpPr>
          <p:pic>
            <p:nvPicPr>
              <p:cNvPr id="65547" name="Picture 11" descr="MCj03668440000[1]"/>
              <p:cNvPicPr>
                <a:picLocks noChangeAspect="1" noChangeArrowheads="1"/>
              </p:cNvPicPr>
              <p:nvPr/>
            </p:nvPicPr>
            <p:blipFill>
              <a:blip r:embed="rId4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747"/>
              <a:stretch>
                <a:fillRect/>
              </a:stretch>
            </p:blipFill>
            <p:spPr bwMode="auto">
              <a:xfrm>
                <a:off x="1728" y="1536"/>
                <a:ext cx="872" cy="11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5548" name="Picture 12" descr="MCj03668460000[1]"/>
              <p:cNvPicPr>
                <a:picLocks noChangeAspect="1" noChangeArrowheads="1"/>
              </p:cNvPicPr>
              <p:nvPr/>
            </p:nvPicPr>
            <p:blipFill>
              <a:blip r:embed="rId5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1045"/>
              <a:stretch>
                <a:fillRect/>
              </a:stretch>
            </p:blipFill>
            <p:spPr bwMode="auto">
              <a:xfrm>
                <a:off x="1200" y="1536"/>
                <a:ext cx="576" cy="11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65549" name="Picture 13" descr="MCj03668560000[1]"/>
            <p:cNvPicPr>
              <a:picLocks noChangeAspect="1" noChangeArrowheads="1"/>
            </p:cNvPicPr>
            <p:nvPr/>
          </p:nvPicPr>
          <p:blipFill>
            <a:blip r:embed="rId6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6" y="960"/>
              <a:ext cx="977" cy="1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5550" name="WordArt 14"/>
          <p:cNvSpPr>
            <a:spLocks noChangeArrowheads="1" noChangeShapeType="1" noTextEdit="1"/>
          </p:cNvSpPr>
          <p:nvPr/>
        </p:nvSpPr>
        <p:spPr bwMode="auto">
          <a:xfrm>
            <a:off x="5943600" y="685800"/>
            <a:ext cx="1066800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ea typeface="Arial Black"/>
                <a:cs typeface="Arial Black"/>
              </a:rPr>
              <a:t>0.6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/>
              <a:ea typeface="Arial Black"/>
              <a:cs typeface="Arial Black"/>
            </a:endParaRPr>
          </a:p>
        </p:txBody>
      </p:sp>
      <p:sp>
        <p:nvSpPr>
          <p:cNvPr id="65551" name="WordArt 15"/>
          <p:cNvSpPr>
            <a:spLocks noChangeArrowheads="1" noChangeShapeType="1" noTextEdit="1"/>
          </p:cNvSpPr>
          <p:nvPr/>
        </p:nvSpPr>
        <p:spPr bwMode="auto">
          <a:xfrm>
            <a:off x="1828800" y="762000"/>
            <a:ext cx="990600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ea typeface="Arial Black"/>
                <a:cs typeface="Arial Black"/>
              </a:rPr>
              <a:t>0.6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/>
              <a:ea typeface="Arial Black"/>
              <a:cs typeface="Arial Black"/>
            </a:endParaRPr>
          </a:p>
        </p:txBody>
      </p:sp>
      <p:sp>
        <p:nvSpPr>
          <p:cNvPr id="65553" name="WordArt 17"/>
          <p:cNvSpPr>
            <a:spLocks noChangeArrowheads="1" noChangeShapeType="1" noTextEdit="1"/>
          </p:cNvSpPr>
          <p:nvPr/>
        </p:nvSpPr>
        <p:spPr bwMode="auto">
          <a:xfrm rot="10800000">
            <a:off x="4114800" y="3200400"/>
            <a:ext cx="914400" cy="1143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00"/>
                </a:solidFill>
                <a:latin typeface="Arial Black"/>
                <a:ea typeface="Arial Black"/>
                <a:cs typeface="Arial Black"/>
              </a:rPr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2963409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5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5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5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50" grpId="0" animBg="1"/>
      <p:bldP spid="65551" grpId="0" animBg="1"/>
      <p:bldP spid="6555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76" name="Group 16"/>
          <p:cNvGrpSpPr>
            <a:grpSpLocks/>
          </p:cNvGrpSpPr>
          <p:nvPr/>
        </p:nvGrpSpPr>
        <p:grpSpPr bwMode="auto">
          <a:xfrm>
            <a:off x="1524000" y="1905000"/>
            <a:ext cx="6096000" cy="4081463"/>
            <a:chOff x="816" y="960"/>
            <a:chExt cx="3840" cy="2571"/>
          </a:xfrm>
        </p:grpSpPr>
        <p:sp>
          <p:nvSpPr>
            <p:cNvPr id="15362" name="Rectangle 2"/>
            <p:cNvSpPr>
              <a:spLocks noChangeArrowheads="1"/>
            </p:cNvSpPr>
            <p:nvPr/>
          </p:nvSpPr>
          <p:spPr bwMode="auto">
            <a:xfrm>
              <a:off x="1304" y="2107"/>
              <a:ext cx="140" cy="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 sz="4800">
                <a:cs typeface="Times New Roman" charset="0"/>
              </a:endParaRPr>
            </a:p>
            <a:p>
              <a:pPr eaLnBrk="0" hangingPunct="0"/>
              <a:r>
                <a:rPr lang="en-US" sz="1100"/>
                <a:t> </a:t>
              </a:r>
              <a:endParaRPr lang="en-US"/>
            </a:p>
          </p:txBody>
        </p:sp>
        <p:pic>
          <p:nvPicPr>
            <p:cNvPr id="15363" name="Picture 3" descr="MCj03668540000[1]"/>
            <p:cNvPicPr>
              <a:picLocks noChangeAspect="1" noChangeArrowheads="1"/>
            </p:cNvPicPr>
            <p:nvPr/>
          </p:nvPicPr>
          <p:blipFill>
            <a:blip r:embed="rId2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" y="2400"/>
              <a:ext cx="977" cy="1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364" name="Picture 4" descr="MCj03668500000[1]"/>
            <p:cNvPicPr>
              <a:picLocks noChangeAspect="1" noChangeArrowheads="1"/>
            </p:cNvPicPr>
            <p:nvPr/>
          </p:nvPicPr>
          <p:blipFill>
            <a:blip r:embed="rId3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" y="1056"/>
              <a:ext cx="977" cy="1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366" name="Picture 6" descr="MCj03668480000[1]"/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0" y="960"/>
              <a:ext cx="977" cy="1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371" name="Line 11"/>
            <p:cNvSpPr>
              <a:spLocks noChangeShapeType="1"/>
            </p:cNvSpPr>
            <p:nvPr/>
          </p:nvSpPr>
          <p:spPr bwMode="auto">
            <a:xfrm>
              <a:off x="816" y="2304"/>
              <a:ext cx="1104" cy="0"/>
            </a:xfrm>
            <a:prstGeom prst="line">
              <a:avLst/>
            </a:prstGeom>
            <a:noFill/>
            <a:ln w="10160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72" name="Line 12"/>
            <p:cNvSpPr>
              <a:spLocks noChangeShapeType="1"/>
            </p:cNvSpPr>
            <p:nvPr/>
          </p:nvSpPr>
          <p:spPr bwMode="auto">
            <a:xfrm>
              <a:off x="3552" y="2208"/>
              <a:ext cx="1104" cy="0"/>
            </a:xfrm>
            <a:prstGeom prst="line">
              <a:avLst/>
            </a:prstGeom>
            <a:noFill/>
            <a:ln w="10160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15374" name="Picture 14" descr="MCj03668500000[1]"/>
            <p:cNvPicPr>
              <a:picLocks noChangeAspect="1" noChangeArrowheads="1"/>
            </p:cNvPicPr>
            <p:nvPr/>
          </p:nvPicPr>
          <p:blipFill>
            <a:blip r:embed="rId3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2" y="2352"/>
              <a:ext cx="977" cy="1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380" name="WordArt 20"/>
          <p:cNvSpPr>
            <a:spLocks noChangeArrowheads="1" noChangeShapeType="1" noTextEdit="1"/>
          </p:cNvSpPr>
          <p:nvPr/>
        </p:nvSpPr>
        <p:spPr bwMode="auto">
          <a:xfrm>
            <a:off x="6096000" y="762000"/>
            <a:ext cx="1295400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ea typeface="Arial Black"/>
                <a:cs typeface="Arial Black"/>
              </a:rPr>
              <a:t>0.666</a:t>
            </a:r>
          </a:p>
        </p:txBody>
      </p:sp>
      <p:sp>
        <p:nvSpPr>
          <p:cNvPr id="15381" name="WordArt 21"/>
          <p:cNvSpPr>
            <a:spLocks noChangeArrowheads="1" noChangeShapeType="1" noTextEdit="1"/>
          </p:cNvSpPr>
          <p:nvPr/>
        </p:nvSpPr>
        <p:spPr bwMode="auto">
          <a:xfrm>
            <a:off x="1828800" y="762000"/>
            <a:ext cx="990600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ea typeface="Arial Black"/>
                <a:cs typeface="Arial Black"/>
              </a:rPr>
              <a:t>0.6</a:t>
            </a:r>
          </a:p>
        </p:txBody>
      </p:sp>
      <p:sp>
        <p:nvSpPr>
          <p:cNvPr id="15382" name="WordArt 22"/>
          <p:cNvSpPr>
            <a:spLocks noChangeArrowheads="1" noChangeShapeType="1" noTextEdit="1"/>
          </p:cNvSpPr>
          <p:nvPr/>
        </p:nvSpPr>
        <p:spPr bwMode="auto">
          <a:xfrm>
            <a:off x="3810000" y="3048000"/>
            <a:ext cx="838200" cy="1143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00"/>
                </a:solidFill>
                <a:latin typeface="Arial Black"/>
                <a:ea typeface="Arial Black"/>
                <a:cs typeface="Arial Black"/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416955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0" grpId="0" animBg="1"/>
      <p:bldP spid="15381" grpId="0" animBg="1"/>
      <p:bldP spid="1538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>
          <a:xfrm>
            <a:off x="234683" y="274638"/>
            <a:ext cx="8628043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Rational Numbers: Fractions and Decimals</a:t>
            </a: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45061" name="intro numbers.asx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24839" y="1568450"/>
            <a:ext cx="7162800" cy="4146550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914400" y="5880669"/>
            <a:ext cx="8229600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hlinkClick r:id="rId5"/>
              </a:rPr>
              <a:t>http</a:t>
            </a:r>
            <a:r>
              <a:rPr lang="en-US" dirty="0">
                <a:hlinkClick r:id="rId5"/>
              </a:rPr>
              <a:t>://www.unitedstreaming.com/</a:t>
            </a:r>
            <a:r>
              <a:rPr lang="en-US" dirty="0"/>
              <a:t>&gt;</a:t>
            </a:r>
          </a:p>
          <a:p>
            <a:pPr>
              <a:spcBef>
                <a:spcPct val="500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388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50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50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061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5061"/>
                </p:tgtEl>
              </p:cMediaNode>
            </p:video>
          </p:childTnLst>
        </p:cTn>
      </p:par>
    </p:tnLst>
    <p:bldLst>
      <p:bldP spid="4506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070100" y="3344863"/>
            <a:ext cx="222250" cy="992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sz="4800">
              <a:cs typeface="Times New Roman" charset="0"/>
            </a:endParaRPr>
          </a:p>
          <a:p>
            <a:pPr eaLnBrk="0" hangingPunct="0"/>
            <a:r>
              <a:rPr lang="en-US" sz="1100"/>
              <a:t> </a:t>
            </a:r>
            <a:endParaRPr lang="en-US"/>
          </a:p>
        </p:txBody>
      </p:sp>
      <p:grpSp>
        <p:nvGrpSpPr>
          <p:cNvPr id="16403" name="Group 19"/>
          <p:cNvGrpSpPr>
            <a:grpSpLocks/>
          </p:cNvGrpSpPr>
          <p:nvPr/>
        </p:nvGrpSpPr>
        <p:grpSpPr bwMode="auto">
          <a:xfrm>
            <a:off x="1524000" y="1905000"/>
            <a:ext cx="5334000" cy="4157663"/>
            <a:chOff x="672" y="720"/>
            <a:chExt cx="3216" cy="2619"/>
          </a:xfrm>
        </p:grpSpPr>
        <p:pic>
          <p:nvPicPr>
            <p:cNvPr id="16387" name="Picture 3" descr="MCj03668540000[1]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720"/>
              <a:ext cx="977" cy="1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392" name="Picture 8" descr="MCj03668580000[1]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2208"/>
              <a:ext cx="977" cy="1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393" name="Picture 9" descr="MCj03668600000[1]"/>
            <p:cNvPicPr>
              <a:picLocks noChangeAspect="1" noChangeArrowheads="1"/>
            </p:cNvPicPr>
            <p:nvPr/>
          </p:nvPicPr>
          <p:blipFill>
            <a:blip r:embed="rId4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" y="2208"/>
              <a:ext cx="977" cy="1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395" name="Line 11"/>
            <p:cNvSpPr>
              <a:spLocks noChangeShapeType="1"/>
            </p:cNvSpPr>
            <p:nvPr/>
          </p:nvSpPr>
          <p:spPr bwMode="auto">
            <a:xfrm>
              <a:off x="672" y="2112"/>
              <a:ext cx="1104" cy="0"/>
            </a:xfrm>
            <a:prstGeom prst="line">
              <a:avLst/>
            </a:prstGeom>
            <a:noFill/>
            <a:ln w="10160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396" name="Line 12"/>
            <p:cNvSpPr>
              <a:spLocks noChangeShapeType="1"/>
            </p:cNvSpPr>
            <p:nvPr/>
          </p:nvSpPr>
          <p:spPr bwMode="auto">
            <a:xfrm>
              <a:off x="2784" y="2016"/>
              <a:ext cx="1104" cy="0"/>
            </a:xfrm>
            <a:prstGeom prst="line">
              <a:avLst/>
            </a:prstGeom>
            <a:noFill/>
            <a:ln w="10160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16398" name="Picture 14" descr="MCj03668580000[1]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" y="816"/>
              <a:ext cx="977" cy="1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404" name="WordArt 20"/>
          <p:cNvSpPr>
            <a:spLocks noChangeArrowheads="1" noChangeShapeType="1" noTextEdit="1"/>
          </p:cNvSpPr>
          <p:nvPr/>
        </p:nvSpPr>
        <p:spPr bwMode="auto">
          <a:xfrm>
            <a:off x="5105400" y="762000"/>
            <a:ext cx="1295400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ea typeface="Arial Black"/>
                <a:cs typeface="Arial Black"/>
              </a:rPr>
              <a:t>0.714</a:t>
            </a:r>
          </a:p>
        </p:txBody>
      </p:sp>
      <p:sp>
        <p:nvSpPr>
          <p:cNvPr id="16405" name="WordArt 21"/>
          <p:cNvSpPr>
            <a:spLocks noChangeArrowheads="1" noChangeShapeType="1" noTextEdit="1"/>
          </p:cNvSpPr>
          <p:nvPr/>
        </p:nvSpPr>
        <p:spPr bwMode="auto">
          <a:xfrm>
            <a:off x="1524000" y="762000"/>
            <a:ext cx="1447800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ea typeface="Arial Black"/>
                <a:cs typeface="Arial Black"/>
              </a:rPr>
              <a:t>0.875</a:t>
            </a:r>
          </a:p>
        </p:txBody>
      </p:sp>
      <p:sp>
        <p:nvSpPr>
          <p:cNvPr id="16406" name="WordArt 22"/>
          <p:cNvSpPr>
            <a:spLocks noChangeArrowheads="1" noChangeShapeType="1" noTextEdit="1"/>
          </p:cNvSpPr>
          <p:nvPr/>
        </p:nvSpPr>
        <p:spPr bwMode="auto">
          <a:xfrm rot="10800000">
            <a:off x="3733800" y="3276600"/>
            <a:ext cx="914400" cy="1371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3300"/>
                </a:solidFill>
                <a:latin typeface="Arial Black"/>
                <a:ea typeface="Arial Black"/>
                <a:cs typeface="Arial Black"/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3558896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4" grpId="0" animBg="1"/>
      <p:bldP spid="16405" grpId="0" animBg="1"/>
      <p:bldP spid="1640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7552"/>
            <a:ext cx="8229600" cy="1143000"/>
          </a:xfrm>
        </p:spPr>
        <p:txBody>
          <a:bodyPr/>
          <a:lstStyle/>
          <a:p>
            <a:r>
              <a:rPr lang="en-US" b="1" dirty="0" smtClean="0"/>
              <a:t>What is a rational number?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443" y="1247616"/>
            <a:ext cx="8830482" cy="3733800"/>
          </a:xfrm>
        </p:spPr>
        <p:txBody>
          <a:bodyPr>
            <a:noAutofit/>
          </a:bodyPr>
          <a:lstStyle/>
          <a:p>
            <a:r>
              <a:rPr lang="en-US" b="1" u="sng" dirty="0" smtClean="0">
                <a:solidFill>
                  <a:srgbClr val="52FF48"/>
                </a:solidFill>
              </a:rPr>
              <a:t>Definition:  </a:t>
            </a:r>
            <a:r>
              <a:rPr lang="en-US" b="1" dirty="0">
                <a:solidFill>
                  <a:srgbClr val="52FF48"/>
                </a:solidFill>
              </a:rPr>
              <a:t>Any number that can be made by dividing one integer by another. </a:t>
            </a:r>
            <a:r>
              <a:rPr lang="en-US" b="1" dirty="0" smtClean="0">
                <a:solidFill>
                  <a:srgbClr val="52FF48"/>
                </a:solidFill>
              </a:rPr>
              <a:t> The </a:t>
            </a:r>
            <a:r>
              <a:rPr lang="en-US" b="1" dirty="0">
                <a:solidFill>
                  <a:srgbClr val="52FF48"/>
                </a:solidFill>
              </a:rPr>
              <a:t>word comes from "</a:t>
            </a:r>
            <a:r>
              <a:rPr lang="en-US" b="1" dirty="0" smtClean="0">
                <a:solidFill>
                  <a:srgbClr val="52FF48"/>
                </a:solidFill>
              </a:rPr>
              <a:t>ratio”.</a:t>
            </a:r>
          </a:p>
          <a:p>
            <a:pPr marL="68580" indent="0">
              <a:buNone/>
            </a:pPr>
            <a:endParaRPr lang="en-US" b="1" dirty="0">
              <a:solidFill>
                <a:srgbClr val="FFFF00"/>
              </a:solidFill>
            </a:endParaRPr>
          </a:p>
          <a:p>
            <a:r>
              <a:rPr lang="en-US" b="1" dirty="0" smtClean="0">
                <a:solidFill>
                  <a:srgbClr val="FFFF00"/>
                </a:solidFill>
              </a:rPr>
              <a:t>Examples: </a:t>
            </a:r>
          </a:p>
          <a:p>
            <a:pPr marL="68580" indent="0">
              <a:buNone/>
            </a:pPr>
            <a:r>
              <a:rPr lang="en-US" b="1" dirty="0" smtClean="0">
                <a:solidFill>
                  <a:srgbClr val="FFFF00"/>
                </a:solidFill>
              </a:rPr>
              <a:t>    1</a:t>
            </a:r>
            <a:r>
              <a:rPr lang="en-US" b="1" dirty="0">
                <a:solidFill>
                  <a:srgbClr val="FFFF00"/>
                </a:solidFill>
              </a:rPr>
              <a:t>/2 is a rational number (1 divided by </a:t>
            </a:r>
            <a:r>
              <a:rPr lang="en-US" b="1" dirty="0" smtClean="0">
                <a:solidFill>
                  <a:srgbClr val="FFFF00"/>
                </a:solidFill>
              </a:rPr>
              <a:t>2)</a:t>
            </a:r>
            <a:r>
              <a:rPr lang="en-US" b="1" dirty="0">
                <a:solidFill>
                  <a:srgbClr val="FFFF00"/>
                </a:solidFill>
              </a:rPr>
              <a:t/>
            </a:r>
            <a:br>
              <a:rPr lang="en-US" b="1" dirty="0">
                <a:solidFill>
                  <a:srgbClr val="FFFF00"/>
                </a:solidFill>
              </a:rPr>
            </a:br>
            <a:r>
              <a:rPr lang="en-US" b="1" dirty="0" smtClean="0">
                <a:solidFill>
                  <a:srgbClr val="FFFF00"/>
                </a:solidFill>
              </a:rPr>
              <a:t>    0.75 </a:t>
            </a:r>
            <a:r>
              <a:rPr lang="en-US" b="1" dirty="0">
                <a:solidFill>
                  <a:srgbClr val="FFFF00"/>
                </a:solidFill>
              </a:rPr>
              <a:t>is a rational number (3/4</a:t>
            </a:r>
            <a:r>
              <a:rPr lang="en-US" b="1" dirty="0" smtClean="0">
                <a:solidFill>
                  <a:srgbClr val="FFFF00"/>
                </a:solidFill>
              </a:rPr>
              <a:t>)</a:t>
            </a:r>
            <a:r>
              <a:rPr lang="en-US" b="1" dirty="0">
                <a:solidFill>
                  <a:srgbClr val="FFFF00"/>
                </a:solidFill>
              </a:rPr>
              <a:t/>
            </a:r>
            <a:br>
              <a:rPr lang="en-US" b="1" dirty="0">
                <a:solidFill>
                  <a:srgbClr val="FFFF00"/>
                </a:solidFill>
              </a:rPr>
            </a:br>
            <a:r>
              <a:rPr lang="en-US" b="1" dirty="0" smtClean="0">
                <a:solidFill>
                  <a:srgbClr val="FFFF00"/>
                </a:solidFill>
              </a:rPr>
              <a:t>    2 </a:t>
            </a:r>
            <a:r>
              <a:rPr lang="en-US" b="1" dirty="0">
                <a:solidFill>
                  <a:srgbClr val="FFFF00"/>
                </a:solidFill>
              </a:rPr>
              <a:t>is a rational number (2/1)</a:t>
            </a:r>
            <a:br>
              <a:rPr lang="en-US" b="1" dirty="0">
                <a:solidFill>
                  <a:srgbClr val="FFFF00"/>
                </a:solidFill>
              </a:rPr>
            </a:br>
            <a:r>
              <a:rPr lang="en-US" b="1" dirty="0" smtClean="0">
                <a:solidFill>
                  <a:srgbClr val="FFFF00"/>
                </a:solidFill>
              </a:rPr>
              <a:t>    2.12 </a:t>
            </a:r>
            <a:r>
              <a:rPr lang="en-US" b="1" dirty="0">
                <a:solidFill>
                  <a:srgbClr val="FFFF00"/>
                </a:solidFill>
              </a:rPr>
              <a:t>is a rational number (212/100)</a:t>
            </a:r>
            <a:br>
              <a:rPr lang="en-US" b="1" dirty="0">
                <a:solidFill>
                  <a:srgbClr val="FFFF00"/>
                </a:solidFill>
              </a:rPr>
            </a:br>
            <a:r>
              <a:rPr lang="en-US" b="1" dirty="0" smtClean="0">
                <a:solidFill>
                  <a:srgbClr val="FFFF00"/>
                </a:solidFill>
              </a:rPr>
              <a:t>   -</a:t>
            </a:r>
            <a:r>
              <a:rPr lang="en-US" b="1" dirty="0">
                <a:solidFill>
                  <a:srgbClr val="FFFF00"/>
                </a:solidFill>
              </a:rPr>
              <a:t>6.6 is a rational number (-66/10)</a:t>
            </a:r>
          </a:p>
          <a:p>
            <a:pPr marL="6858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018001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is </a:t>
            </a:r>
            <a:r>
              <a:rPr lang="en-US" b="1" dirty="0" smtClean="0">
                <a:solidFill>
                  <a:srgbClr val="FF0000"/>
                </a:solidFill>
              </a:rPr>
              <a:t>NOT</a:t>
            </a:r>
            <a:r>
              <a:rPr lang="en-US" b="1" dirty="0" smtClean="0"/>
              <a:t> a rational number?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987" y="1417638"/>
            <a:ext cx="8452531" cy="37338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52FF48"/>
                </a:solidFill>
              </a:rPr>
              <a:t>If a number is not rational, then it is irrational. </a:t>
            </a:r>
            <a:endParaRPr lang="en-US" sz="3600" dirty="0">
              <a:solidFill>
                <a:srgbClr val="52FF48"/>
              </a:solidFill>
            </a:endParaRPr>
          </a:p>
          <a:p>
            <a:r>
              <a:rPr lang="en-US" sz="3600" dirty="0" smtClean="0">
                <a:solidFill>
                  <a:srgbClr val="52FF48"/>
                </a:solidFill>
              </a:rPr>
              <a:t>An irrational number CANNOT be written as a fraction </a:t>
            </a:r>
            <a:r>
              <a:rPr lang="en-US" sz="3600" dirty="0">
                <a:solidFill>
                  <a:srgbClr val="52FF48"/>
                </a:solidFill>
              </a:rPr>
              <a:t>- the decimal goes on forever without </a:t>
            </a:r>
            <a:r>
              <a:rPr lang="en-US" sz="3600" dirty="0" smtClean="0">
                <a:solidFill>
                  <a:srgbClr val="52FF48"/>
                </a:solidFill>
              </a:rPr>
              <a:t>repeating.</a:t>
            </a:r>
            <a:endParaRPr lang="en-US" sz="3600" dirty="0">
              <a:solidFill>
                <a:srgbClr val="52FF48"/>
              </a:solidFill>
            </a:endParaRPr>
          </a:p>
          <a:p>
            <a:r>
              <a:rPr lang="en-US" sz="3600" dirty="0" smtClean="0">
                <a:solidFill>
                  <a:srgbClr val="52FF48"/>
                </a:solidFill>
              </a:rPr>
              <a:t>Examples:  π = 3.141592654…..</a:t>
            </a:r>
          </a:p>
          <a:p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14129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b="1" dirty="0"/>
              <a:t>Comparing</a:t>
            </a:r>
            <a:br>
              <a:rPr lang="en-US" b="1" dirty="0"/>
            </a:br>
            <a:r>
              <a:rPr lang="en-US" b="1" dirty="0"/>
              <a:t> Fractions and Decimals</a:t>
            </a:r>
            <a:r>
              <a:rPr lang="en-US" dirty="0"/>
              <a:t>  </a:t>
            </a:r>
          </a:p>
        </p:txBody>
      </p:sp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1295400" y="2057400"/>
            <a:ext cx="708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294785" y="1600200"/>
            <a:ext cx="8616788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 dirty="0" smtClean="0">
                <a:solidFill>
                  <a:srgbClr val="FFFF00"/>
                </a:solidFill>
              </a:rPr>
              <a:t>You cannot compare fractions and decimals. In </a:t>
            </a:r>
            <a:r>
              <a:rPr lang="en-US" sz="4000" b="1" dirty="0">
                <a:solidFill>
                  <a:srgbClr val="FFFF00"/>
                </a:solidFill>
              </a:rPr>
              <a:t>order to compare fractions and decimals, you have to use all of the skills you have learned </a:t>
            </a:r>
            <a:r>
              <a:rPr lang="en-US" sz="4000" b="1" dirty="0" smtClean="0">
                <a:solidFill>
                  <a:srgbClr val="FFFF00"/>
                </a:solidFill>
              </a:rPr>
              <a:t>to </a:t>
            </a:r>
            <a:r>
              <a:rPr lang="en-US" sz="4000" b="1" dirty="0">
                <a:solidFill>
                  <a:srgbClr val="FFFF00"/>
                </a:solidFill>
              </a:rPr>
              <a:t>convert them </a:t>
            </a:r>
            <a:r>
              <a:rPr lang="en-US" sz="4000" b="1" dirty="0" smtClean="0">
                <a:solidFill>
                  <a:srgbClr val="FFFF00"/>
                </a:solidFill>
              </a:rPr>
              <a:t>all </a:t>
            </a:r>
            <a:r>
              <a:rPr lang="en-US" sz="4000" b="1" dirty="0">
                <a:solidFill>
                  <a:srgbClr val="FFFF00"/>
                </a:solidFill>
              </a:rPr>
              <a:t>to </a:t>
            </a:r>
            <a:r>
              <a:rPr lang="en-US" sz="4000" b="1" dirty="0" smtClean="0">
                <a:solidFill>
                  <a:srgbClr val="FFFF00"/>
                </a:solidFill>
              </a:rPr>
              <a:t>decimals.</a:t>
            </a:r>
            <a:endParaRPr lang="en-US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884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463" y="274638"/>
            <a:ext cx="8697068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52FF48"/>
                </a:solidFill>
              </a:rPr>
              <a:t>Converting Fractions to Decimals</a:t>
            </a: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990600" y="1958975"/>
            <a:ext cx="990600" cy="201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dirty="0"/>
              <a:t>  </a:t>
            </a:r>
            <a:r>
              <a:rPr kumimoji="0" lang="en-US" sz="4500" dirty="0"/>
              <a:t>6 </a:t>
            </a:r>
            <a:r>
              <a:rPr kumimoji="0" lang="en-US" sz="4500" b="1" u="sng" dirty="0"/>
              <a:t> </a:t>
            </a:r>
            <a:r>
              <a:rPr kumimoji="0" lang="en-US" sz="4500" dirty="0"/>
              <a:t>10</a:t>
            </a:r>
          </a:p>
          <a:p>
            <a:pPr>
              <a:spcBef>
                <a:spcPct val="50000"/>
              </a:spcBef>
            </a:pPr>
            <a:endParaRPr kumimoji="0" lang="en-US" dirty="0"/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1143000" y="4419600"/>
            <a:ext cx="1447800" cy="201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4500"/>
              <a:t>  8 </a:t>
            </a:r>
            <a:r>
              <a:rPr kumimoji="0" lang="en-US" sz="4500" b="1" u="sng"/>
              <a:t> </a:t>
            </a:r>
            <a:r>
              <a:rPr kumimoji="0" lang="en-US" sz="4500"/>
              <a:t>100</a:t>
            </a:r>
          </a:p>
          <a:p>
            <a:pPr>
              <a:spcBef>
                <a:spcPct val="50000"/>
              </a:spcBef>
            </a:pPr>
            <a:endParaRPr kumimoji="0" lang="en-US"/>
          </a:p>
        </p:txBody>
      </p:sp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914400" y="1104900"/>
            <a:ext cx="7543800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500" dirty="0">
                <a:solidFill>
                  <a:srgbClr val="52FF48"/>
                </a:solidFill>
              </a:rPr>
              <a:t>Think about how you say the fraction.</a:t>
            </a:r>
          </a:p>
        </p:txBody>
      </p:sp>
      <p:sp>
        <p:nvSpPr>
          <p:cNvPr id="50185" name="Line 9"/>
          <p:cNvSpPr>
            <a:spLocks noChangeShapeType="1"/>
          </p:cNvSpPr>
          <p:nvPr/>
        </p:nvSpPr>
        <p:spPr bwMode="auto">
          <a:xfrm>
            <a:off x="990600" y="2765251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186" name="Line 10"/>
          <p:cNvSpPr>
            <a:spLocks noChangeShapeType="1"/>
          </p:cNvSpPr>
          <p:nvPr/>
        </p:nvSpPr>
        <p:spPr bwMode="auto">
          <a:xfrm>
            <a:off x="1295400" y="5105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187" name="Text Box 11"/>
          <p:cNvSpPr txBox="1">
            <a:spLocks noChangeArrowheads="1"/>
          </p:cNvSpPr>
          <p:nvPr/>
        </p:nvSpPr>
        <p:spPr bwMode="auto">
          <a:xfrm>
            <a:off x="3781843" y="2086430"/>
            <a:ext cx="457200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 dirty="0"/>
              <a:t>How many TENTHS are there?  The </a:t>
            </a:r>
            <a:r>
              <a:rPr lang="en-US" sz="3000" b="1" dirty="0"/>
              <a:t>6</a:t>
            </a:r>
            <a:r>
              <a:rPr lang="en-US" sz="3000" dirty="0"/>
              <a:t> goes in the TENTHS place.</a:t>
            </a:r>
          </a:p>
        </p:txBody>
      </p:sp>
      <p:sp>
        <p:nvSpPr>
          <p:cNvPr id="50188" name="Text Box 12"/>
          <p:cNvSpPr txBox="1">
            <a:spLocks noChangeArrowheads="1"/>
          </p:cNvSpPr>
          <p:nvPr/>
        </p:nvSpPr>
        <p:spPr bwMode="auto">
          <a:xfrm>
            <a:off x="2514600" y="1730375"/>
            <a:ext cx="914400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dirty="0"/>
          </a:p>
          <a:p>
            <a:pPr>
              <a:spcBef>
                <a:spcPct val="50000"/>
              </a:spcBef>
            </a:pPr>
            <a:r>
              <a:rPr lang="en-US" sz="4500" dirty="0"/>
              <a:t>.6</a:t>
            </a:r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1905000" y="2339975"/>
            <a:ext cx="533400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500" dirty="0">
                <a:cs typeface="Times New Roman" charset="0"/>
              </a:rPr>
              <a:t>=</a:t>
            </a:r>
          </a:p>
        </p:txBody>
      </p:sp>
      <p:sp>
        <p:nvSpPr>
          <p:cNvPr id="50191" name="Rectangle 15"/>
          <p:cNvSpPr>
            <a:spLocks noChangeArrowheads="1"/>
          </p:cNvSpPr>
          <p:nvPr/>
        </p:nvSpPr>
        <p:spPr bwMode="auto">
          <a:xfrm>
            <a:off x="762000" y="1817409"/>
            <a:ext cx="7848600" cy="1981200"/>
          </a:xfrm>
          <a:prstGeom prst="rect">
            <a:avLst/>
          </a:prstGeom>
          <a:noFill/>
          <a:ln w="7620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192" name="Rectangle 16"/>
          <p:cNvSpPr>
            <a:spLocks noChangeArrowheads="1"/>
          </p:cNvSpPr>
          <p:nvPr/>
        </p:nvSpPr>
        <p:spPr bwMode="auto">
          <a:xfrm>
            <a:off x="685800" y="4054475"/>
            <a:ext cx="7924800" cy="1828800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193" name="Text Box 17"/>
          <p:cNvSpPr txBox="1">
            <a:spLocks noChangeArrowheads="1"/>
          </p:cNvSpPr>
          <p:nvPr/>
        </p:nvSpPr>
        <p:spPr bwMode="auto">
          <a:xfrm>
            <a:off x="2133600" y="4724400"/>
            <a:ext cx="533400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500">
                <a:cs typeface="Times New Roman" charset="0"/>
              </a:rPr>
              <a:t>=</a:t>
            </a:r>
          </a:p>
        </p:txBody>
      </p:sp>
      <p:sp>
        <p:nvSpPr>
          <p:cNvPr id="50194" name="Text Box 18"/>
          <p:cNvSpPr txBox="1">
            <a:spLocks noChangeArrowheads="1"/>
          </p:cNvSpPr>
          <p:nvPr/>
        </p:nvSpPr>
        <p:spPr bwMode="auto">
          <a:xfrm>
            <a:off x="2667000" y="4054475"/>
            <a:ext cx="914400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dirty="0"/>
          </a:p>
          <a:p>
            <a:pPr>
              <a:spcBef>
                <a:spcPct val="50000"/>
              </a:spcBef>
            </a:pPr>
            <a:r>
              <a:rPr lang="en-US" sz="4500" dirty="0"/>
              <a:t>.08</a:t>
            </a:r>
          </a:p>
        </p:txBody>
      </p:sp>
      <p:sp>
        <p:nvSpPr>
          <p:cNvPr id="50195" name="Text Box 19"/>
          <p:cNvSpPr txBox="1">
            <a:spLocks noChangeArrowheads="1"/>
          </p:cNvSpPr>
          <p:nvPr/>
        </p:nvSpPr>
        <p:spPr bwMode="auto">
          <a:xfrm>
            <a:off x="3781843" y="4240126"/>
            <a:ext cx="457200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/>
              <a:t>How many HUNDREDTHS are there? The </a:t>
            </a:r>
            <a:r>
              <a:rPr lang="en-US" sz="3000" b="1"/>
              <a:t>8</a:t>
            </a:r>
            <a:r>
              <a:rPr lang="en-US" sz="3000"/>
              <a:t> goes in the HUNDREDTHS place.</a:t>
            </a:r>
          </a:p>
        </p:txBody>
      </p:sp>
    </p:spTree>
    <p:extLst>
      <p:ext uri="{BB962C8B-B14F-4D97-AF65-F5344CB8AC3E}">
        <p14:creationId xmlns:p14="http://schemas.microsoft.com/office/powerpoint/2010/main" val="637014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0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0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0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50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0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0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/>
      <p:bldP spid="50181" grpId="0"/>
      <p:bldP spid="50184" grpId="0"/>
      <p:bldP spid="50188" grpId="0"/>
      <p:bldP spid="50189" grpId="0"/>
      <p:bldP spid="50191" grpId="0" animBg="1"/>
      <p:bldP spid="50192" grpId="0" animBg="1"/>
      <p:bldP spid="5019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52FF48"/>
                </a:solidFill>
              </a:rPr>
              <a:t>Converting Decimals to Fractions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Converting decimals to fractions is the opposite of converting fractions to decimals.</a:t>
            </a:r>
          </a:p>
          <a:p>
            <a:pPr>
              <a:buFontTx/>
              <a:buNone/>
            </a:pPr>
            <a:endParaRPr lang="en-US" b="1" dirty="0">
              <a:solidFill>
                <a:srgbClr val="FFFF00"/>
              </a:solidFill>
            </a:endParaRPr>
          </a:p>
          <a:p>
            <a:r>
              <a:rPr lang="en-US" b="1" dirty="0">
                <a:solidFill>
                  <a:srgbClr val="FFFF00"/>
                </a:solidFill>
              </a:rPr>
              <a:t>Once again, read the fraction.</a:t>
            </a:r>
          </a:p>
          <a:p>
            <a:pPr>
              <a:buFontTx/>
              <a:buNone/>
            </a:pPr>
            <a:endParaRPr lang="en-US" b="1" dirty="0">
              <a:solidFill>
                <a:srgbClr val="FFFF00"/>
              </a:solidFill>
            </a:endParaRPr>
          </a:p>
          <a:p>
            <a:r>
              <a:rPr lang="en-US" b="1" dirty="0">
                <a:solidFill>
                  <a:srgbClr val="FFFF00"/>
                </a:solidFill>
              </a:rPr>
              <a:t>What do you hear</a:t>
            </a:r>
            <a:r>
              <a:rPr lang="en-US" b="1" dirty="0" smtClean="0">
                <a:solidFill>
                  <a:srgbClr val="FFFF00"/>
                </a:solidFill>
              </a:rPr>
              <a:t>? Tenths </a:t>
            </a:r>
            <a:r>
              <a:rPr lang="en-US" b="1" dirty="0">
                <a:solidFill>
                  <a:srgbClr val="FFFF00"/>
                </a:solidFill>
              </a:rPr>
              <a:t>or hundredths?</a:t>
            </a:r>
          </a:p>
        </p:txBody>
      </p:sp>
    </p:spTree>
    <p:extLst>
      <p:ext uri="{BB962C8B-B14F-4D97-AF65-F5344CB8AC3E}">
        <p14:creationId xmlns:p14="http://schemas.microsoft.com/office/powerpoint/2010/main" val="3913773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52FF48"/>
                </a:solidFill>
              </a:rPr>
              <a:t>Converting Decimals to Fractions</a:t>
            </a:r>
          </a:p>
        </p:txBody>
      </p:sp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2514600" y="2438400"/>
            <a:ext cx="990600" cy="201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/>
              <a:t>  </a:t>
            </a:r>
            <a:r>
              <a:rPr kumimoji="0" lang="en-US" sz="4500"/>
              <a:t>6 </a:t>
            </a:r>
            <a:r>
              <a:rPr kumimoji="0" lang="en-US" sz="4500" b="1" u="sng"/>
              <a:t> </a:t>
            </a:r>
            <a:r>
              <a:rPr kumimoji="0" lang="en-US" sz="4500"/>
              <a:t>10</a:t>
            </a:r>
          </a:p>
          <a:p>
            <a:pPr>
              <a:spcBef>
                <a:spcPct val="50000"/>
              </a:spcBef>
            </a:pPr>
            <a:endParaRPr kumimoji="0" lang="en-US"/>
          </a:p>
        </p:txBody>
      </p:sp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2590800" y="4343400"/>
            <a:ext cx="1447800" cy="201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4500"/>
              <a:t>  8 </a:t>
            </a:r>
            <a:r>
              <a:rPr kumimoji="0" lang="en-US" sz="4500" b="1" u="sng"/>
              <a:t> </a:t>
            </a:r>
            <a:r>
              <a:rPr kumimoji="0" lang="en-US" sz="4500"/>
              <a:t>100</a:t>
            </a:r>
          </a:p>
          <a:p>
            <a:pPr>
              <a:spcBef>
                <a:spcPct val="50000"/>
              </a:spcBef>
            </a:pPr>
            <a:endParaRPr kumimoji="0" lang="en-US"/>
          </a:p>
        </p:txBody>
      </p:sp>
      <p:sp>
        <p:nvSpPr>
          <p:cNvPr id="76805" name="Text Box 5"/>
          <p:cNvSpPr txBox="1">
            <a:spLocks noChangeArrowheads="1"/>
          </p:cNvSpPr>
          <p:nvPr/>
        </p:nvSpPr>
        <p:spPr bwMode="auto">
          <a:xfrm>
            <a:off x="914400" y="1371600"/>
            <a:ext cx="7543800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500" dirty="0">
                <a:solidFill>
                  <a:srgbClr val="52FF48"/>
                </a:solidFill>
              </a:rPr>
              <a:t>Think about how you say the decimal.</a:t>
            </a:r>
          </a:p>
        </p:txBody>
      </p:sp>
      <p:sp>
        <p:nvSpPr>
          <p:cNvPr id="76806" name="Line 6"/>
          <p:cNvSpPr>
            <a:spLocks noChangeShapeType="1"/>
          </p:cNvSpPr>
          <p:nvPr/>
        </p:nvSpPr>
        <p:spPr bwMode="auto">
          <a:xfrm flipV="1">
            <a:off x="2438400" y="3200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07" name="Line 7"/>
          <p:cNvSpPr>
            <a:spLocks noChangeShapeType="1"/>
          </p:cNvSpPr>
          <p:nvPr/>
        </p:nvSpPr>
        <p:spPr bwMode="auto">
          <a:xfrm>
            <a:off x="2743200" y="5105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08" name="Text Box 8"/>
          <p:cNvSpPr txBox="1">
            <a:spLocks noChangeArrowheads="1"/>
          </p:cNvSpPr>
          <p:nvPr/>
        </p:nvSpPr>
        <p:spPr bwMode="auto">
          <a:xfrm>
            <a:off x="3657600" y="2362200"/>
            <a:ext cx="457200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/>
              <a:t>Read the decimal. The </a:t>
            </a:r>
            <a:r>
              <a:rPr lang="en-US" sz="3000" b="1"/>
              <a:t>6</a:t>
            </a:r>
            <a:r>
              <a:rPr lang="en-US" sz="3000"/>
              <a:t> is in the TENTHS place, so the  denominator is 10. </a:t>
            </a:r>
          </a:p>
        </p:txBody>
      </p:sp>
      <p:sp>
        <p:nvSpPr>
          <p:cNvPr id="76809" name="Text Box 9"/>
          <p:cNvSpPr txBox="1">
            <a:spLocks noChangeArrowheads="1"/>
          </p:cNvSpPr>
          <p:nvPr/>
        </p:nvSpPr>
        <p:spPr bwMode="auto">
          <a:xfrm>
            <a:off x="1143000" y="2209800"/>
            <a:ext cx="914400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r>
              <a:rPr lang="en-US" sz="4500"/>
              <a:t>.6</a:t>
            </a:r>
          </a:p>
        </p:txBody>
      </p:sp>
      <p:sp>
        <p:nvSpPr>
          <p:cNvPr id="76810" name="Text Box 10"/>
          <p:cNvSpPr txBox="1">
            <a:spLocks noChangeArrowheads="1"/>
          </p:cNvSpPr>
          <p:nvPr/>
        </p:nvSpPr>
        <p:spPr bwMode="auto">
          <a:xfrm>
            <a:off x="1905000" y="2743200"/>
            <a:ext cx="533400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500">
                <a:cs typeface="Times New Roman" charset="0"/>
              </a:rPr>
              <a:t>=</a:t>
            </a:r>
          </a:p>
        </p:txBody>
      </p:sp>
      <p:sp>
        <p:nvSpPr>
          <p:cNvPr id="76811" name="Rectangle 11"/>
          <p:cNvSpPr>
            <a:spLocks noChangeArrowheads="1"/>
          </p:cNvSpPr>
          <p:nvPr/>
        </p:nvSpPr>
        <p:spPr bwMode="auto">
          <a:xfrm>
            <a:off x="762000" y="2057400"/>
            <a:ext cx="7848600" cy="1981200"/>
          </a:xfrm>
          <a:prstGeom prst="rect">
            <a:avLst/>
          </a:prstGeom>
          <a:noFill/>
          <a:ln w="7620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12" name="Rectangle 12"/>
          <p:cNvSpPr>
            <a:spLocks noChangeArrowheads="1"/>
          </p:cNvSpPr>
          <p:nvPr/>
        </p:nvSpPr>
        <p:spPr bwMode="auto">
          <a:xfrm>
            <a:off x="685800" y="4343400"/>
            <a:ext cx="7924800" cy="1828800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13" name="Text Box 13"/>
          <p:cNvSpPr txBox="1">
            <a:spLocks noChangeArrowheads="1"/>
          </p:cNvSpPr>
          <p:nvPr/>
        </p:nvSpPr>
        <p:spPr bwMode="auto">
          <a:xfrm>
            <a:off x="2133600" y="4724400"/>
            <a:ext cx="533400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500">
                <a:cs typeface="Times New Roman" charset="0"/>
              </a:rPr>
              <a:t>=</a:t>
            </a:r>
          </a:p>
        </p:txBody>
      </p:sp>
      <p:sp>
        <p:nvSpPr>
          <p:cNvPr id="76814" name="Text Box 14"/>
          <p:cNvSpPr txBox="1">
            <a:spLocks noChangeArrowheads="1"/>
          </p:cNvSpPr>
          <p:nvPr/>
        </p:nvSpPr>
        <p:spPr bwMode="auto">
          <a:xfrm>
            <a:off x="914400" y="4114800"/>
            <a:ext cx="914400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r>
              <a:rPr lang="en-US" sz="4500"/>
              <a:t>.08</a:t>
            </a:r>
          </a:p>
        </p:txBody>
      </p:sp>
      <p:sp>
        <p:nvSpPr>
          <p:cNvPr id="76815" name="Text Box 15"/>
          <p:cNvSpPr txBox="1">
            <a:spLocks noChangeArrowheads="1"/>
          </p:cNvSpPr>
          <p:nvPr/>
        </p:nvSpPr>
        <p:spPr bwMode="auto">
          <a:xfrm>
            <a:off x="3962400" y="4419600"/>
            <a:ext cx="457200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/>
              <a:t>What place is the 8 in? The HUNDREDTHS place. The </a:t>
            </a:r>
            <a:r>
              <a:rPr lang="en-US" sz="3000" b="1"/>
              <a:t>denominator is 100.</a:t>
            </a:r>
            <a:endParaRPr lang="en-US" sz="3000"/>
          </a:p>
        </p:txBody>
      </p:sp>
    </p:spTree>
    <p:extLst>
      <p:ext uri="{BB962C8B-B14F-4D97-AF65-F5344CB8AC3E}">
        <p14:creationId xmlns:p14="http://schemas.microsoft.com/office/powerpoint/2010/main" val="2168419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6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76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68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68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76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68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68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/>
      <p:bldP spid="76804" grpId="0"/>
      <p:bldP spid="76805" grpId="0"/>
      <p:bldP spid="76809" grpId="0"/>
      <p:bldP spid="76810" grpId="0"/>
      <p:bldP spid="76811" grpId="0" animBg="1"/>
      <p:bldP spid="76812" grpId="0" animBg="1"/>
      <p:bldP spid="768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Converting Decimals to fractions</a:t>
            </a:r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4648200" y="1524000"/>
            <a:ext cx="1371600" cy="201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/>
              <a:t>  </a:t>
            </a:r>
            <a:r>
              <a:rPr kumimoji="0" lang="en-US" sz="4500"/>
              <a:t>60</a:t>
            </a:r>
            <a:r>
              <a:rPr kumimoji="0" lang="en-US" sz="4500" b="1" u="sng"/>
              <a:t>        </a:t>
            </a:r>
            <a:r>
              <a:rPr kumimoji="0" lang="en-US" sz="4500"/>
              <a:t>100</a:t>
            </a:r>
          </a:p>
          <a:p>
            <a:pPr>
              <a:spcBef>
                <a:spcPct val="50000"/>
              </a:spcBef>
            </a:pPr>
            <a:endParaRPr kumimoji="0" lang="en-US"/>
          </a:p>
        </p:txBody>
      </p:sp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3733800" y="1981200"/>
            <a:ext cx="914400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500">
                <a:cs typeface="Times New Roman" charset="0"/>
              </a:rPr>
              <a:t>or</a:t>
            </a:r>
          </a:p>
        </p:txBody>
      </p:sp>
      <p:sp>
        <p:nvSpPr>
          <p:cNvPr id="77831" name="Text Box 7"/>
          <p:cNvSpPr txBox="1">
            <a:spLocks noChangeArrowheads="1"/>
          </p:cNvSpPr>
          <p:nvPr/>
        </p:nvSpPr>
        <p:spPr bwMode="auto">
          <a:xfrm>
            <a:off x="2057400" y="1981200"/>
            <a:ext cx="533400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500">
                <a:cs typeface="Times New Roman" charset="0"/>
              </a:rPr>
              <a:t>=</a:t>
            </a:r>
          </a:p>
        </p:txBody>
      </p:sp>
      <p:sp>
        <p:nvSpPr>
          <p:cNvPr id="77832" name="Rectangle 8"/>
          <p:cNvSpPr>
            <a:spLocks noChangeArrowheads="1"/>
          </p:cNvSpPr>
          <p:nvPr/>
        </p:nvSpPr>
        <p:spPr bwMode="auto">
          <a:xfrm>
            <a:off x="609600" y="1600200"/>
            <a:ext cx="6096000" cy="1371600"/>
          </a:xfrm>
          <a:prstGeom prst="rect">
            <a:avLst/>
          </a:prstGeom>
          <a:noFill/>
          <a:ln w="7620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34" name="Rectangle 10"/>
          <p:cNvSpPr>
            <a:spLocks noChangeArrowheads="1"/>
          </p:cNvSpPr>
          <p:nvPr/>
        </p:nvSpPr>
        <p:spPr bwMode="auto">
          <a:xfrm>
            <a:off x="1828800" y="3200400"/>
            <a:ext cx="4038600" cy="1371600"/>
          </a:xfrm>
          <a:prstGeom prst="rect">
            <a:avLst/>
          </a:prstGeom>
          <a:noFill/>
          <a:ln w="7620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35" name="Rectangle 11"/>
          <p:cNvSpPr>
            <a:spLocks noChangeArrowheads="1"/>
          </p:cNvSpPr>
          <p:nvPr/>
        </p:nvSpPr>
        <p:spPr bwMode="auto">
          <a:xfrm>
            <a:off x="2667000" y="4953000"/>
            <a:ext cx="5715000" cy="1371600"/>
          </a:xfrm>
          <a:prstGeom prst="rect">
            <a:avLst/>
          </a:prstGeom>
          <a:noFill/>
          <a:ln w="7620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36" name="Text Box 12"/>
          <p:cNvSpPr txBox="1">
            <a:spLocks noChangeArrowheads="1"/>
          </p:cNvSpPr>
          <p:nvPr/>
        </p:nvSpPr>
        <p:spPr bwMode="auto">
          <a:xfrm>
            <a:off x="4038600" y="3124200"/>
            <a:ext cx="1600200" cy="201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/>
              <a:t>  </a:t>
            </a:r>
            <a:r>
              <a:rPr kumimoji="0" lang="en-US" sz="4500"/>
              <a:t>16 </a:t>
            </a:r>
            <a:r>
              <a:rPr kumimoji="0" lang="en-US" sz="4500" b="1" u="sng"/>
              <a:t>        </a:t>
            </a:r>
            <a:r>
              <a:rPr kumimoji="0" lang="en-US" sz="4500"/>
              <a:t>100</a:t>
            </a:r>
          </a:p>
          <a:p>
            <a:pPr>
              <a:spcBef>
                <a:spcPct val="50000"/>
              </a:spcBef>
            </a:pPr>
            <a:endParaRPr kumimoji="0" lang="en-US"/>
          </a:p>
        </p:txBody>
      </p:sp>
      <p:sp>
        <p:nvSpPr>
          <p:cNvPr id="77837" name="Text Box 13"/>
          <p:cNvSpPr txBox="1">
            <a:spLocks noChangeArrowheads="1"/>
          </p:cNvSpPr>
          <p:nvPr/>
        </p:nvSpPr>
        <p:spPr bwMode="auto">
          <a:xfrm>
            <a:off x="4800600" y="4846638"/>
            <a:ext cx="1524000" cy="2011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dirty="0"/>
              <a:t>  </a:t>
            </a:r>
            <a:r>
              <a:rPr kumimoji="0" lang="en-US" sz="4500" dirty="0"/>
              <a:t>40 </a:t>
            </a:r>
            <a:r>
              <a:rPr kumimoji="0" lang="en-US" sz="4500" b="1" u="sng" dirty="0"/>
              <a:t>        </a:t>
            </a:r>
            <a:r>
              <a:rPr kumimoji="0" lang="en-US" sz="4500" dirty="0"/>
              <a:t>100</a:t>
            </a:r>
          </a:p>
          <a:p>
            <a:pPr>
              <a:spcBef>
                <a:spcPct val="50000"/>
              </a:spcBef>
            </a:pPr>
            <a:endParaRPr kumimoji="0" lang="en-US" dirty="0"/>
          </a:p>
        </p:txBody>
      </p:sp>
      <p:sp>
        <p:nvSpPr>
          <p:cNvPr id="77839" name="Text Box 15"/>
          <p:cNvSpPr txBox="1">
            <a:spLocks noChangeArrowheads="1"/>
          </p:cNvSpPr>
          <p:nvPr/>
        </p:nvSpPr>
        <p:spPr bwMode="auto">
          <a:xfrm>
            <a:off x="3200400" y="3505200"/>
            <a:ext cx="533400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500">
                <a:cs typeface="Times New Roman" charset="0"/>
              </a:rPr>
              <a:t>=</a:t>
            </a:r>
          </a:p>
        </p:txBody>
      </p:sp>
      <p:sp>
        <p:nvSpPr>
          <p:cNvPr id="77840" name="Text Box 16"/>
          <p:cNvSpPr txBox="1">
            <a:spLocks noChangeArrowheads="1"/>
          </p:cNvSpPr>
          <p:nvPr/>
        </p:nvSpPr>
        <p:spPr bwMode="auto">
          <a:xfrm>
            <a:off x="4038600" y="5257800"/>
            <a:ext cx="533400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500">
                <a:cs typeface="Times New Roman" charset="0"/>
              </a:rPr>
              <a:t>=</a:t>
            </a:r>
          </a:p>
        </p:txBody>
      </p:sp>
      <p:sp>
        <p:nvSpPr>
          <p:cNvPr id="77842" name="Text Box 18"/>
          <p:cNvSpPr txBox="1">
            <a:spLocks noChangeArrowheads="1"/>
          </p:cNvSpPr>
          <p:nvPr/>
        </p:nvSpPr>
        <p:spPr bwMode="auto">
          <a:xfrm>
            <a:off x="5791200" y="5257800"/>
            <a:ext cx="762000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500">
                <a:cs typeface="Times New Roman" charset="0"/>
              </a:rPr>
              <a:t>or</a:t>
            </a:r>
          </a:p>
        </p:txBody>
      </p:sp>
      <p:sp>
        <p:nvSpPr>
          <p:cNvPr id="77844" name="Line 20"/>
          <p:cNvSpPr>
            <a:spLocks noChangeShapeType="1"/>
          </p:cNvSpPr>
          <p:nvPr/>
        </p:nvSpPr>
        <p:spPr bwMode="auto">
          <a:xfrm>
            <a:off x="4800600" y="22860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46" name="Line 22"/>
          <p:cNvSpPr>
            <a:spLocks noChangeShapeType="1"/>
          </p:cNvSpPr>
          <p:nvPr/>
        </p:nvSpPr>
        <p:spPr bwMode="auto">
          <a:xfrm>
            <a:off x="6705600" y="5638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47" name="Line 23"/>
          <p:cNvSpPr>
            <a:spLocks noChangeShapeType="1"/>
          </p:cNvSpPr>
          <p:nvPr/>
        </p:nvSpPr>
        <p:spPr bwMode="auto">
          <a:xfrm>
            <a:off x="4876800" y="55626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48" name="Line 24"/>
          <p:cNvSpPr>
            <a:spLocks noChangeShapeType="1"/>
          </p:cNvSpPr>
          <p:nvPr/>
        </p:nvSpPr>
        <p:spPr bwMode="auto">
          <a:xfrm>
            <a:off x="4114800" y="3886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49" name="Text Box 25"/>
          <p:cNvSpPr txBox="1">
            <a:spLocks noChangeArrowheads="1"/>
          </p:cNvSpPr>
          <p:nvPr/>
        </p:nvSpPr>
        <p:spPr bwMode="auto">
          <a:xfrm>
            <a:off x="762000" y="1981200"/>
            <a:ext cx="1447800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500"/>
              <a:t>.60</a:t>
            </a:r>
          </a:p>
        </p:txBody>
      </p:sp>
      <p:sp>
        <p:nvSpPr>
          <p:cNvPr id="77850" name="Text Box 26"/>
          <p:cNvSpPr txBox="1">
            <a:spLocks noChangeArrowheads="1"/>
          </p:cNvSpPr>
          <p:nvPr/>
        </p:nvSpPr>
        <p:spPr bwMode="auto">
          <a:xfrm>
            <a:off x="2057400" y="3505200"/>
            <a:ext cx="990600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500"/>
              <a:t>.16</a:t>
            </a:r>
          </a:p>
        </p:txBody>
      </p:sp>
      <p:sp>
        <p:nvSpPr>
          <p:cNvPr id="77851" name="Text Box 27"/>
          <p:cNvSpPr txBox="1">
            <a:spLocks noChangeArrowheads="1"/>
          </p:cNvSpPr>
          <p:nvPr/>
        </p:nvSpPr>
        <p:spPr bwMode="auto">
          <a:xfrm>
            <a:off x="2819400" y="5257800"/>
            <a:ext cx="1066800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500"/>
              <a:t>.40</a:t>
            </a:r>
          </a:p>
        </p:txBody>
      </p:sp>
      <p:sp>
        <p:nvSpPr>
          <p:cNvPr id="77852" name="Text Box 28"/>
          <p:cNvSpPr txBox="1">
            <a:spLocks noChangeArrowheads="1"/>
          </p:cNvSpPr>
          <p:nvPr/>
        </p:nvSpPr>
        <p:spPr bwMode="auto">
          <a:xfrm>
            <a:off x="2743200" y="1524000"/>
            <a:ext cx="1371600" cy="201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/>
              <a:t>  </a:t>
            </a:r>
            <a:r>
              <a:rPr kumimoji="0" lang="en-US" sz="4500"/>
              <a:t>6</a:t>
            </a:r>
            <a:r>
              <a:rPr kumimoji="0" lang="en-US" sz="4500" b="1" u="sng"/>
              <a:t>        </a:t>
            </a:r>
            <a:r>
              <a:rPr kumimoji="0" lang="en-US" sz="4500"/>
              <a:t>10</a:t>
            </a:r>
          </a:p>
          <a:p>
            <a:pPr>
              <a:spcBef>
                <a:spcPct val="50000"/>
              </a:spcBef>
            </a:pPr>
            <a:endParaRPr kumimoji="0" lang="en-US"/>
          </a:p>
        </p:txBody>
      </p:sp>
      <p:sp>
        <p:nvSpPr>
          <p:cNvPr id="77853" name="Line 29"/>
          <p:cNvSpPr>
            <a:spLocks noChangeShapeType="1"/>
          </p:cNvSpPr>
          <p:nvPr/>
        </p:nvSpPr>
        <p:spPr bwMode="auto">
          <a:xfrm>
            <a:off x="2743200" y="22860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55" name="Text Box 31"/>
          <p:cNvSpPr txBox="1">
            <a:spLocks noChangeArrowheads="1"/>
          </p:cNvSpPr>
          <p:nvPr/>
        </p:nvSpPr>
        <p:spPr bwMode="auto">
          <a:xfrm>
            <a:off x="6629400" y="4846638"/>
            <a:ext cx="1371600" cy="2011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/>
              <a:t>  </a:t>
            </a:r>
            <a:r>
              <a:rPr kumimoji="0" lang="en-US" sz="4500"/>
              <a:t>4</a:t>
            </a:r>
            <a:r>
              <a:rPr kumimoji="0" lang="en-US" sz="4500" b="1" u="sng"/>
              <a:t>        </a:t>
            </a:r>
            <a:r>
              <a:rPr kumimoji="0" lang="en-US" sz="4500"/>
              <a:t>10</a:t>
            </a:r>
          </a:p>
          <a:p>
            <a:pPr>
              <a:spcBef>
                <a:spcPct val="50000"/>
              </a:spcBef>
            </a:pP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24782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7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77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77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77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77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77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8" grpId="0"/>
      <p:bldP spid="77828" grpId="1"/>
      <p:bldP spid="77830" grpId="0"/>
      <p:bldP spid="77831" grpId="0"/>
      <p:bldP spid="77832" grpId="0" animBg="1"/>
      <p:bldP spid="77834" grpId="0" animBg="1"/>
      <p:bldP spid="77835" grpId="0" animBg="1"/>
      <p:bldP spid="77836" grpId="0"/>
      <p:bldP spid="77836" grpId="1"/>
      <p:bldP spid="77837" grpId="0"/>
      <p:bldP spid="77837" grpId="1"/>
      <p:bldP spid="77839" grpId="0"/>
      <p:bldP spid="77840" grpId="0"/>
      <p:bldP spid="77842" grpId="0"/>
      <p:bldP spid="77849" grpId="0"/>
      <p:bldP spid="77850" grpId="0"/>
      <p:bldP spid="77851" grpId="0"/>
      <p:bldP spid="77852" grpId="0"/>
      <p:bldP spid="77852" grpId="1"/>
      <p:bldP spid="77855" grpId="0"/>
      <p:bldP spid="77855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</TotalTime>
  <Words>526</Words>
  <Application>Microsoft Macintosh PowerPoint</Application>
  <PresentationFormat>On-screen Show (4:3)</PresentationFormat>
  <Paragraphs>122</Paragraphs>
  <Slides>20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Converting, Comparing and Ordering Rational Numbers</vt:lpstr>
      <vt:lpstr>Rational Numbers: Fractions and Decimals</vt:lpstr>
      <vt:lpstr>What is a rational number? </vt:lpstr>
      <vt:lpstr>What is NOT a rational number?</vt:lpstr>
      <vt:lpstr>Comparing  Fractions and Decimals  </vt:lpstr>
      <vt:lpstr>Converting Fractions to Decimals</vt:lpstr>
      <vt:lpstr>Converting Decimals to Fractions</vt:lpstr>
      <vt:lpstr>Converting Decimals to Fractions</vt:lpstr>
      <vt:lpstr>Converting Decimals to fractions</vt:lpstr>
      <vt:lpstr>Comparing Decimals</vt:lpstr>
      <vt:lpstr>Comparing Fractions and Decimals  </vt:lpstr>
      <vt:lpstr>PowerPoint Presentation</vt:lpstr>
      <vt:lpstr>Comparing Decimals</vt:lpstr>
      <vt:lpstr>Comparing Decimals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Comparing  Fractions and Decimals  </dc:title>
  <dc:creator>psd</dc:creator>
  <cp:lastModifiedBy>psd</cp:lastModifiedBy>
  <cp:revision>17</cp:revision>
  <cp:lastPrinted>2012-10-18T18:42:26Z</cp:lastPrinted>
  <dcterms:created xsi:type="dcterms:W3CDTF">2012-10-17T14:47:01Z</dcterms:created>
  <dcterms:modified xsi:type="dcterms:W3CDTF">2012-10-18T18:42:29Z</dcterms:modified>
</cp:coreProperties>
</file>